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ebas Neue Bold" charset="1" panose="020B0606020202050201"/>
      <p:regular r:id="rId21"/>
    </p:embeddedFont>
    <p:embeddedFont>
      <p:font typeface="Raleway" charset="1" panose="00000000000000000000"/>
      <p:regular r:id="rId22"/>
    </p:embeddedFont>
    <p:embeddedFont>
      <p:font typeface="Montserrat" charset="1" panose="00000500000000000000"/>
      <p:regular r:id="rId23"/>
    </p:embeddedFont>
    <p:embeddedFont>
      <p:font typeface="Raleway Bold"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97406" y="3575224"/>
            <a:ext cx="7720191" cy="867410"/>
          </a:xfrm>
          <a:prstGeom prst="rect">
            <a:avLst/>
          </a:prstGeom>
        </p:spPr>
        <p:txBody>
          <a:bodyPr anchor="t" rtlCol="false" tIns="0" lIns="0" bIns="0" rIns="0">
            <a:spAutoFit/>
          </a:bodyPr>
          <a:lstStyle/>
          <a:p>
            <a:pPr algn="l">
              <a:lnSpc>
                <a:spcPts val="6399"/>
              </a:lnSpc>
            </a:pPr>
            <a:r>
              <a:rPr lang="en-US" sz="6399" b="true">
                <a:solidFill>
                  <a:srgbClr val="D563A1"/>
                </a:solidFill>
                <a:latin typeface="Bebas Neue Bold"/>
                <a:ea typeface="Bebas Neue Bold"/>
                <a:cs typeface="Bebas Neue Bold"/>
                <a:sym typeface="Bebas Neue Bold"/>
              </a:rPr>
              <a:t>By Anuraj satardekar</a:t>
            </a:r>
          </a:p>
        </p:txBody>
      </p:sp>
      <p:sp>
        <p:nvSpPr>
          <p:cNvPr name="Freeform 3" id="3"/>
          <p:cNvSpPr/>
          <p:nvPr/>
        </p:nvSpPr>
        <p:spPr>
          <a:xfrm flipH="false" flipV="false" rot="0">
            <a:off x="1028700" y="5050446"/>
            <a:ext cx="6602343" cy="336119"/>
          </a:xfrm>
          <a:custGeom>
            <a:avLst/>
            <a:gdLst/>
            <a:ahLst/>
            <a:cxnLst/>
            <a:rect r="r" b="b" t="t" l="l"/>
            <a:pathLst>
              <a:path h="336119" w="6602343">
                <a:moveTo>
                  <a:pt x="0" y="0"/>
                </a:moveTo>
                <a:lnTo>
                  <a:pt x="6602343" y="0"/>
                </a:lnTo>
                <a:lnTo>
                  <a:pt x="6602343" y="336120"/>
                </a:lnTo>
                <a:lnTo>
                  <a:pt x="0" y="3361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356979" y="935646"/>
            <a:ext cx="8513145" cy="8229600"/>
            <a:chOff x="0" y="0"/>
            <a:chExt cx="11350860" cy="10972800"/>
          </a:xfrm>
        </p:grpSpPr>
        <p:grpSp>
          <p:nvGrpSpPr>
            <p:cNvPr name="Group 5" id="5"/>
            <p:cNvGrpSpPr/>
            <p:nvPr/>
          </p:nvGrpSpPr>
          <p:grpSpPr>
            <a:xfrm rot="0">
              <a:off x="0" y="628844"/>
              <a:ext cx="9849675" cy="984967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6798948" y="0"/>
              <a:ext cx="4551912" cy="45519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440765" y="1881930"/>
              <a:ext cx="7888528" cy="7343503"/>
            </a:xfrm>
            <a:custGeom>
              <a:avLst/>
              <a:gdLst/>
              <a:ahLst/>
              <a:cxnLst/>
              <a:rect r="r" b="b" t="t" l="l"/>
              <a:pathLst>
                <a:path h="7343503" w="7888528">
                  <a:moveTo>
                    <a:pt x="0" y="0"/>
                  </a:moveTo>
                  <a:lnTo>
                    <a:pt x="7888528" y="0"/>
                  </a:lnTo>
                  <a:lnTo>
                    <a:pt x="7888528" y="7343503"/>
                  </a:lnTo>
                  <a:lnTo>
                    <a:pt x="0" y="7343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616402" y="7225786"/>
              <a:ext cx="6712891" cy="3747014"/>
            </a:xfrm>
            <a:custGeom>
              <a:avLst/>
              <a:gdLst/>
              <a:ahLst/>
              <a:cxnLst/>
              <a:rect r="r" b="b" t="t" l="l"/>
              <a:pathLst>
                <a:path h="3747014" w="6712891">
                  <a:moveTo>
                    <a:pt x="0" y="0"/>
                  </a:moveTo>
                  <a:lnTo>
                    <a:pt x="6712891" y="0"/>
                  </a:lnTo>
                  <a:lnTo>
                    <a:pt x="6712891" y="3747014"/>
                  </a:lnTo>
                  <a:lnTo>
                    <a:pt x="0" y="37470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3" id="13"/>
          <p:cNvSpPr/>
          <p:nvPr/>
        </p:nvSpPr>
        <p:spPr>
          <a:xfrm flipH="false" flipV="false" rot="0">
            <a:off x="11091936" y="552280"/>
            <a:ext cx="2843806" cy="1587361"/>
          </a:xfrm>
          <a:custGeom>
            <a:avLst/>
            <a:gdLst/>
            <a:ahLst/>
            <a:cxnLst/>
            <a:rect r="r" b="b" t="t" l="l"/>
            <a:pathLst>
              <a:path h="1587361" w="2843806">
                <a:moveTo>
                  <a:pt x="0" y="0"/>
                </a:moveTo>
                <a:lnTo>
                  <a:pt x="2843807" y="0"/>
                </a:lnTo>
                <a:lnTo>
                  <a:pt x="2843807" y="1587361"/>
                </a:lnTo>
                <a:lnTo>
                  <a:pt x="0" y="1587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892758" y="2506519"/>
            <a:ext cx="10062858" cy="963930"/>
          </a:xfrm>
          <a:prstGeom prst="rect">
            <a:avLst/>
          </a:prstGeom>
        </p:spPr>
        <p:txBody>
          <a:bodyPr anchor="t" rtlCol="false" tIns="0" lIns="0" bIns="0" rIns="0">
            <a:spAutoFit/>
          </a:bodyPr>
          <a:lstStyle/>
          <a:p>
            <a:pPr algn="l">
              <a:lnSpc>
                <a:spcPts val="7200"/>
              </a:lnSpc>
            </a:pPr>
            <a:r>
              <a:rPr lang="en-US" sz="7200" b="true">
                <a:solidFill>
                  <a:srgbClr val="FFFFFF"/>
                </a:solidFill>
                <a:latin typeface="Bebas Neue Bold"/>
                <a:ea typeface="Bebas Neue Bold"/>
                <a:cs typeface="Bebas Neue Bold"/>
                <a:sym typeface="Bebas Neue Bold"/>
              </a:rPr>
              <a:t>BANK CUSTOMER ANALYSIS REPORT</a:t>
            </a:r>
          </a:p>
        </p:txBody>
      </p:sp>
      <p:sp>
        <p:nvSpPr>
          <p:cNvPr name="TextBox 15" id="15"/>
          <p:cNvSpPr txBox="true"/>
          <p:nvPr/>
        </p:nvSpPr>
        <p:spPr>
          <a:xfrm rot="0">
            <a:off x="1097406" y="5666014"/>
            <a:ext cx="8340554" cy="1369944"/>
          </a:xfrm>
          <a:prstGeom prst="rect">
            <a:avLst/>
          </a:prstGeom>
        </p:spPr>
        <p:txBody>
          <a:bodyPr anchor="t" rtlCol="false" tIns="0" lIns="0" bIns="0" rIns="0">
            <a:spAutoFit/>
          </a:bodyPr>
          <a:lstStyle/>
          <a:p>
            <a:pPr algn="just">
              <a:lnSpc>
                <a:spcPts val="2716"/>
              </a:lnSpc>
              <a:spcBef>
                <a:spcPct val="0"/>
              </a:spcBef>
            </a:pPr>
            <a:r>
              <a:rPr lang="en-US" sz="1940">
                <a:solidFill>
                  <a:srgbClr val="FFFFFF"/>
                </a:solidFill>
                <a:latin typeface="Raleway"/>
                <a:ea typeface="Raleway"/>
                <a:cs typeface="Raleway"/>
                <a:sym typeface="Raleway"/>
              </a:rPr>
              <a:t>TO ANALYZE CUSTOMER DEMOGRAPHICS, CREDIT PROFILES, AND PRODUCT ENGAGEMENT TO UNCOVER KEY CHURN DRIVERS AND RECOMMEND STRATEGIES FOR IMPROVING RETENTION AND PROFITABILITY.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95434" y="2074947"/>
            <a:ext cx="9903005" cy="5558062"/>
          </a:xfrm>
          <a:custGeom>
            <a:avLst/>
            <a:gdLst/>
            <a:ahLst/>
            <a:cxnLst/>
            <a:rect r="r" b="b" t="t" l="l"/>
            <a:pathLst>
              <a:path h="5558062" w="9903005">
                <a:moveTo>
                  <a:pt x="0" y="0"/>
                </a:moveTo>
                <a:lnTo>
                  <a:pt x="9903005" y="0"/>
                </a:lnTo>
                <a:lnTo>
                  <a:pt x="9903005" y="5558062"/>
                </a:lnTo>
                <a:lnTo>
                  <a:pt x="0" y="5558062"/>
                </a:lnTo>
                <a:lnTo>
                  <a:pt x="0" y="0"/>
                </a:lnTo>
                <a:close/>
              </a:path>
            </a:pathLst>
          </a:custGeom>
          <a:blipFill>
            <a:blip r:embed="rId2"/>
            <a:stretch>
              <a:fillRect l="0" t="0" r="0" b="0"/>
            </a:stretch>
          </a:blipFill>
        </p:spPr>
      </p:sp>
      <p:sp>
        <p:nvSpPr>
          <p:cNvPr name="TextBox 3" id="3"/>
          <p:cNvSpPr txBox="true"/>
          <p:nvPr/>
        </p:nvSpPr>
        <p:spPr>
          <a:xfrm rot="0">
            <a:off x="4199147" y="658770"/>
            <a:ext cx="9889706"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COUNTRY INSIGHTS: SPAIN</a:t>
            </a:r>
          </a:p>
        </p:txBody>
      </p:sp>
      <p:sp>
        <p:nvSpPr>
          <p:cNvPr name="TextBox 4" id="4"/>
          <p:cNvSpPr txBox="true"/>
          <p:nvPr/>
        </p:nvSpPr>
        <p:spPr>
          <a:xfrm rot="0">
            <a:off x="10928577" y="3411166"/>
            <a:ext cx="9802045" cy="2911602"/>
          </a:xfrm>
          <a:prstGeom prst="rect">
            <a:avLst/>
          </a:prstGeom>
        </p:spPr>
        <p:txBody>
          <a:bodyPr anchor="t" rtlCol="false" tIns="0" lIns="0" bIns="0" rIns="0">
            <a:spAutoFit/>
          </a:bodyPr>
          <a:lstStyle/>
          <a:p>
            <a:pPr algn="just">
              <a:lnSpc>
                <a:spcPts val="4704"/>
              </a:lnSpc>
            </a:pPr>
            <a:r>
              <a:rPr lang="en-US" sz="2400">
                <a:solidFill>
                  <a:srgbClr val="FFFFFF"/>
                </a:solidFill>
                <a:latin typeface="Raleway"/>
                <a:ea typeface="Raleway"/>
                <a:cs typeface="Raleway"/>
                <a:sym typeface="Raleway"/>
              </a:rPr>
              <a:t>• Smallest customer base</a:t>
            </a:r>
          </a:p>
          <a:p>
            <a:pPr algn="just">
              <a:lnSpc>
                <a:spcPts val="4704"/>
              </a:lnSpc>
            </a:pPr>
            <a:r>
              <a:rPr lang="en-US" sz="2400">
                <a:solidFill>
                  <a:srgbClr val="FFFFFF"/>
                </a:solidFill>
                <a:latin typeface="Raleway"/>
                <a:ea typeface="Raleway"/>
                <a:cs typeface="Raleway"/>
                <a:sym typeface="Raleway"/>
              </a:rPr>
              <a:t> • 50% inactive and many zero-balance accounts</a:t>
            </a:r>
          </a:p>
          <a:p>
            <a:pPr algn="just">
              <a:lnSpc>
                <a:spcPts val="4704"/>
              </a:lnSpc>
            </a:pPr>
            <a:r>
              <a:rPr lang="en-US" sz="2400">
                <a:solidFill>
                  <a:srgbClr val="FFFFFF"/>
                </a:solidFill>
                <a:latin typeface="Raleway"/>
                <a:ea typeface="Raleway"/>
                <a:cs typeface="Raleway"/>
                <a:sym typeface="Raleway"/>
              </a:rPr>
              <a:t> • Churn: ~16.7% (stable but passive)</a:t>
            </a:r>
          </a:p>
          <a:p>
            <a:pPr algn="just">
              <a:lnSpc>
                <a:spcPts val="4704"/>
              </a:lnSpc>
            </a:pPr>
            <a:r>
              <a:rPr lang="en-US" sz="2400">
                <a:solidFill>
                  <a:srgbClr val="FFFFFF"/>
                </a:solidFill>
                <a:latin typeface="Raleway"/>
                <a:ea typeface="Raleway"/>
                <a:cs typeface="Raleway"/>
                <a:sym typeface="Raleway"/>
              </a:rPr>
              <a:t> • Acquisition improving YoY</a:t>
            </a:r>
          </a:p>
          <a:p>
            <a:pPr algn="just">
              <a:lnSpc>
                <a:spcPts val="4704"/>
              </a:lnSpc>
            </a:pPr>
            <a:r>
              <a:rPr lang="en-US" sz="2400">
                <a:solidFill>
                  <a:srgbClr val="FFFFFF"/>
                </a:solidFill>
                <a:latin typeface="Raleway"/>
                <a:ea typeface="Raleway"/>
                <a:cs typeface="Raleway"/>
                <a:sym typeface="Raleway"/>
              </a:rPr>
              <a:t> • Credit card adoption strong</a:t>
            </a:r>
          </a:p>
        </p:txBody>
      </p:sp>
      <p:sp>
        <p:nvSpPr>
          <p:cNvPr name="TextBox 5" id="5"/>
          <p:cNvSpPr txBox="true"/>
          <p:nvPr/>
        </p:nvSpPr>
        <p:spPr>
          <a:xfrm rot="0">
            <a:off x="1869547" y="8082233"/>
            <a:ext cx="14196060" cy="167259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Recommendation:</a:t>
            </a:r>
          </a:p>
          <a:p>
            <a:pPr algn="l">
              <a:lnSpc>
                <a:spcPts val="3359"/>
              </a:lnSpc>
            </a:pPr>
            <a:r>
              <a:rPr lang="en-US" sz="2400">
                <a:solidFill>
                  <a:srgbClr val="FFFFFF"/>
                </a:solidFill>
                <a:latin typeface="Raleway"/>
                <a:ea typeface="Raleway"/>
                <a:cs typeface="Raleway"/>
                <a:sym typeface="Raleway"/>
              </a:rPr>
              <a:t>Focus on activation over acquisition; promote digital onboarding and referral campaigns.</a:t>
            </a:r>
          </a:p>
          <a:p>
            <a:pPr algn="l">
              <a:lnSpc>
                <a:spcPts val="3359"/>
              </a:lnSpc>
            </a:pPr>
          </a:p>
          <a:p>
            <a:pPr algn="l">
              <a:lnSpc>
                <a:spcPts val="3359"/>
              </a:lnSpc>
              <a:spcBef>
                <a:spcPct val="0"/>
              </a:spcBef>
            </a:pPr>
            <a:r>
              <a:rPr lang="en-US" b="true" sz="2400">
                <a:solidFill>
                  <a:srgbClr val="C6408A"/>
                </a:solidFill>
                <a:latin typeface="Raleway Bold"/>
                <a:ea typeface="Raleway Bold"/>
                <a:cs typeface="Raleway Bold"/>
                <a:sym typeface="Raleway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57289" y="1089055"/>
            <a:ext cx="14069027" cy="7444872"/>
          </a:xfrm>
          <a:custGeom>
            <a:avLst/>
            <a:gdLst/>
            <a:ahLst/>
            <a:cxnLst/>
            <a:rect r="r" b="b" t="t" l="l"/>
            <a:pathLst>
              <a:path h="7444872" w="14069027">
                <a:moveTo>
                  <a:pt x="0" y="0"/>
                </a:moveTo>
                <a:lnTo>
                  <a:pt x="14069027" y="0"/>
                </a:lnTo>
                <a:lnTo>
                  <a:pt x="14069027" y="7444873"/>
                </a:lnTo>
                <a:lnTo>
                  <a:pt x="0" y="7444873"/>
                </a:lnTo>
                <a:lnTo>
                  <a:pt x="0" y="0"/>
                </a:lnTo>
                <a:close/>
              </a:path>
            </a:pathLst>
          </a:custGeom>
          <a:blipFill>
            <a:blip r:embed="rId2"/>
            <a:stretch>
              <a:fillRect l="0" t="-5826" r="0" b="0"/>
            </a:stretch>
          </a:blipFill>
        </p:spPr>
      </p:sp>
      <p:sp>
        <p:nvSpPr>
          <p:cNvPr name="TextBox 3" id="3"/>
          <p:cNvSpPr txBox="true"/>
          <p:nvPr/>
        </p:nvSpPr>
        <p:spPr>
          <a:xfrm rot="0">
            <a:off x="6127624" y="77074"/>
            <a:ext cx="9889706"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CHURN ANALYSIS</a:t>
            </a:r>
          </a:p>
        </p:txBody>
      </p:sp>
    </p:spTree>
  </p:cSld>
  <p:clrMapOvr>
    <a:masterClrMapping/>
  </p:clrMapOvr>
</p:sld>
</file>

<file path=ppt/slides/slide12.xml><?xml version="1.0" encoding="utf-8"?>
<p:sld xmlns:p="http://schemas.openxmlformats.org/presentationml/2006/main" xmlns:a="http://schemas.openxmlformats.org/drawingml/2006/main">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924188" y="200025"/>
            <a:ext cx="9889706"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CHURN ANALYSIS</a:t>
            </a:r>
          </a:p>
        </p:txBody>
      </p:sp>
      <p:sp>
        <p:nvSpPr>
          <p:cNvPr name="TextBox 3" id="3"/>
          <p:cNvSpPr txBox="true"/>
          <p:nvPr/>
        </p:nvSpPr>
        <p:spPr>
          <a:xfrm rot="0">
            <a:off x="1066996" y="1609829"/>
            <a:ext cx="9802045" cy="657403"/>
          </a:xfrm>
          <a:prstGeom prst="rect">
            <a:avLst/>
          </a:prstGeom>
        </p:spPr>
        <p:txBody>
          <a:bodyPr anchor="t" rtlCol="false" tIns="0" lIns="0" bIns="0" rIns="0">
            <a:spAutoFit/>
          </a:bodyPr>
          <a:lstStyle/>
          <a:p>
            <a:pPr algn="just">
              <a:lnSpc>
                <a:spcPts val="5605"/>
              </a:lnSpc>
            </a:pPr>
            <a:r>
              <a:rPr lang="en-US" sz="2859">
                <a:solidFill>
                  <a:srgbClr val="FFFFFF"/>
                </a:solidFill>
                <a:latin typeface="Raleway"/>
                <a:ea typeface="Raleway"/>
                <a:cs typeface="Raleway"/>
                <a:sym typeface="Raleway"/>
              </a:rPr>
              <a:t>Overall Churn: 20% (improved from 22%)</a:t>
            </a:r>
          </a:p>
        </p:txBody>
      </p:sp>
      <p:sp>
        <p:nvSpPr>
          <p:cNvPr name="TextBox 4" id="4"/>
          <p:cNvSpPr txBox="true"/>
          <p:nvPr/>
        </p:nvSpPr>
        <p:spPr>
          <a:xfrm rot="0">
            <a:off x="9856375" y="2152932"/>
            <a:ext cx="9802045" cy="2231441"/>
          </a:xfrm>
          <a:prstGeom prst="rect">
            <a:avLst/>
          </a:prstGeom>
        </p:spPr>
        <p:txBody>
          <a:bodyPr anchor="t" rtlCol="false" tIns="0" lIns="0" bIns="0" rIns="0">
            <a:spAutoFit/>
          </a:bodyPr>
          <a:lstStyle/>
          <a:p>
            <a:pPr algn="just">
              <a:lnSpc>
                <a:spcPts val="4461"/>
              </a:lnSpc>
            </a:pPr>
            <a:r>
              <a:rPr lang="en-US" sz="2859">
                <a:solidFill>
                  <a:srgbClr val="FFFFFF"/>
                </a:solidFill>
                <a:latin typeface="Raleway"/>
                <a:ea typeface="Raleway"/>
                <a:cs typeface="Raleway"/>
                <a:sym typeface="Raleway"/>
              </a:rPr>
              <a:t>By Services Used:</a:t>
            </a:r>
          </a:p>
          <a:p>
            <a:pPr algn="just">
              <a:lnSpc>
                <a:spcPts val="4461"/>
              </a:lnSpc>
            </a:pPr>
            <a:r>
              <a:rPr lang="en-US" sz="2859">
                <a:solidFill>
                  <a:srgbClr val="FFFFFF"/>
                </a:solidFill>
                <a:latin typeface="Raleway"/>
                <a:ea typeface="Raleway"/>
                <a:cs typeface="Raleway"/>
                <a:sym typeface="Raleway"/>
              </a:rPr>
              <a:t> • 1 service → 28% churn</a:t>
            </a:r>
          </a:p>
          <a:p>
            <a:pPr algn="just">
              <a:lnSpc>
                <a:spcPts val="4461"/>
              </a:lnSpc>
            </a:pPr>
            <a:r>
              <a:rPr lang="en-US" sz="2859">
                <a:solidFill>
                  <a:srgbClr val="FFFFFF"/>
                </a:solidFill>
                <a:latin typeface="Raleway"/>
                <a:ea typeface="Raleway"/>
                <a:cs typeface="Raleway"/>
                <a:sym typeface="Raleway"/>
              </a:rPr>
              <a:t> • 2 services → 7% churn (most stable)</a:t>
            </a:r>
          </a:p>
          <a:p>
            <a:pPr algn="just">
              <a:lnSpc>
                <a:spcPts val="4461"/>
              </a:lnSpc>
            </a:pPr>
            <a:r>
              <a:rPr lang="en-US" sz="2859">
                <a:solidFill>
                  <a:srgbClr val="FFFFFF"/>
                </a:solidFill>
                <a:latin typeface="Raleway"/>
                <a:ea typeface="Raleway"/>
                <a:cs typeface="Raleway"/>
                <a:sym typeface="Raleway"/>
              </a:rPr>
              <a:t> • 3–4 services → 82–100% churn</a:t>
            </a:r>
          </a:p>
        </p:txBody>
      </p:sp>
      <p:sp>
        <p:nvSpPr>
          <p:cNvPr name="TextBox 5" id="5"/>
          <p:cNvSpPr txBox="true"/>
          <p:nvPr/>
        </p:nvSpPr>
        <p:spPr>
          <a:xfrm rot="0">
            <a:off x="1423809" y="4011313"/>
            <a:ext cx="7410042" cy="1650848"/>
          </a:xfrm>
          <a:prstGeom prst="rect">
            <a:avLst/>
          </a:prstGeom>
        </p:spPr>
        <p:txBody>
          <a:bodyPr anchor="t" rtlCol="false" tIns="0" lIns="0" bIns="0" rIns="0">
            <a:spAutoFit/>
          </a:bodyPr>
          <a:lstStyle/>
          <a:p>
            <a:pPr algn="just">
              <a:lnSpc>
                <a:spcPts val="4458"/>
              </a:lnSpc>
            </a:pPr>
            <a:r>
              <a:rPr lang="en-US" sz="2857">
                <a:solidFill>
                  <a:srgbClr val="FFFFFF"/>
                </a:solidFill>
                <a:latin typeface="Raleway"/>
                <a:ea typeface="Raleway"/>
                <a:cs typeface="Raleway"/>
                <a:sym typeface="Raleway"/>
              </a:rPr>
              <a:t>By Age Group:</a:t>
            </a:r>
          </a:p>
          <a:p>
            <a:pPr algn="just">
              <a:lnSpc>
                <a:spcPts val="4458"/>
              </a:lnSpc>
            </a:pPr>
            <a:r>
              <a:rPr lang="en-US" sz="2857">
                <a:solidFill>
                  <a:srgbClr val="FFFFFF"/>
                </a:solidFill>
                <a:latin typeface="Raleway"/>
                <a:ea typeface="Raleway"/>
                <a:cs typeface="Raleway"/>
                <a:sym typeface="Raleway"/>
              </a:rPr>
              <a:t> • Young &amp; Young Adult → low churn (7–8%)</a:t>
            </a:r>
          </a:p>
          <a:p>
            <a:pPr algn="just">
              <a:lnSpc>
                <a:spcPts val="4458"/>
              </a:lnSpc>
            </a:pPr>
            <a:r>
              <a:rPr lang="en-US" sz="2857">
                <a:solidFill>
                  <a:srgbClr val="FFFFFF"/>
                </a:solidFill>
                <a:latin typeface="Raleway"/>
                <a:ea typeface="Raleway"/>
                <a:cs typeface="Raleway"/>
                <a:sym typeface="Raleway"/>
              </a:rPr>
              <a:t> • Adults &amp; Seniors → higher churn</a:t>
            </a:r>
          </a:p>
        </p:txBody>
      </p:sp>
      <p:sp>
        <p:nvSpPr>
          <p:cNvPr name="TextBox 6" id="6"/>
          <p:cNvSpPr txBox="true"/>
          <p:nvPr/>
        </p:nvSpPr>
        <p:spPr>
          <a:xfrm rot="0">
            <a:off x="9144000" y="6224898"/>
            <a:ext cx="8773345" cy="1659282"/>
          </a:xfrm>
          <a:prstGeom prst="rect">
            <a:avLst/>
          </a:prstGeom>
        </p:spPr>
        <p:txBody>
          <a:bodyPr anchor="t" rtlCol="false" tIns="0" lIns="0" bIns="0" rIns="0">
            <a:spAutoFit/>
          </a:bodyPr>
          <a:lstStyle/>
          <a:p>
            <a:pPr algn="just">
              <a:lnSpc>
                <a:spcPts val="4482"/>
              </a:lnSpc>
            </a:pPr>
            <a:r>
              <a:rPr lang="en-US" sz="2873">
                <a:solidFill>
                  <a:srgbClr val="FFFFFF"/>
                </a:solidFill>
                <a:latin typeface="Raleway"/>
                <a:ea typeface="Raleway"/>
                <a:cs typeface="Raleway"/>
                <a:sym typeface="Raleway"/>
              </a:rPr>
              <a:t>By Credit Score:</a:t>
            </a:r>
          </a:p>
          <a:p>
            <a:pPr algn="just">
              <a:lnSpc>
                <a:spcPts val="4482"/>
              </a:lnSpc>
            </a:pPr>
            <a:r>
              <a:rPr lang="en-US" sz="2873">
                <a:solidFill>
                  <a:srgbClr val="FFFFFF"/>
                </a:solidFill>
                <a:latin typeface="Raleway"/>
                <a:ea typeface="Raleway"/>
                <a:cs typeface="Raleway"/>
                <a:sym typeface="Raleway"/>
              </a:rPr>
              <a:t> • Poor → high churn (financial instability)</a:t>
            </a:r>
          </a:p>
          <a:p>
            <a:pPr algn="just">
              <a:lnSpc>
                <a:spcPts val="4482"/>
              </a:lnSpc>
            </a:pPr>
            <a:r>
              <a:rPr lang="en-US" sz="2873">
                <a:solidFill>
                  <a:srgbClr val="FFFFFF"/>
                </a:solidFill>
                <a:latin typeface="Raleway"/>
                <a:ea typeface="Raleway"/>
                <a:cs typeface="Raleway"/>
                <a:sym typeface="Raleway"/>
              </a:rPr>
              <a:t> • Excellent → also churn (service dissatisfaction)</a:t>
            </a:r>
          </a:p>
        </p:txBody>
      </p:sp>
      <p:sp>
        <p:nvSpPr>
          <p:cNvPr name="TextBox 7" id="7"/>
          <p:cNvSpPr txBox="true"/>
          <p:nvPr/>
        </p:nvSpPr>
        <p:spPr>
          <a:xfrm rot="0">
            <a:off x="1423809" y="7769881"/>
            <a:ext cx="7052230" cy="1107491"/>
          </a:xfrm>
          <a:prstGeom prst="rect">
            <a:avLst/>
          </a:prstGeom>
        </p:spPr>
        <p:txBody>
          <a:bodyPr anchor="t" rtlCol="false" tIns="0" lIns="0" bIns="0" rIns="0">
            <a:spAutoFit/>
          </a:bodyPr>
          <a:lstStyle/>
          <a:p>
            <a:pPr algn="just">
              <a:lnSpc>
                <a:spcPts val="4461"/>
              </a:lnSpc>
            </a:pPr>
            <a:r>
              <a:rPr lang="en-US" sz="2859">
                <a:solidFill>
                  <a:srgbClr val="FFFFFF"/>
                </a:solidFill>
                <a:latin typeface="Raleway"/>
                <a:ea typeface="Raleway"/>
                <a:cs typeface="Raleway"/>
                <a:sym typeface="Raleway"/>
              </a:rPr>
              <a:t>By Tenure:</a:t>
            </a:r>
          </a:p>
          <a:p>
            <a:pPr algn="just">
              <a:lnSpc>
                <a:spcPts val="4461"/>
              </a:lnSpc>
            </a:pPr>
            <a:r>
              <a:rPr lang="en-US" sz="2859">
                <a:solidFill>
                  <a:srgbClr val="FFFFFF"/>
                </a:solidFill>
                <a:latin typeface="Raleway"/>
                <a:ea typeface="Raleway"/>
                <a:cs typeface="Raleway"/>
                <a:sym typeface="Raleway"/>
              </a:rPr>
              <a:t> • Peaks at 4–5 years → key risk window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5651" y="2422950"/>
            <a:ext cx="17696698" cy="6835350"/>
          </a:xfrm>
          <a:custGeom>
            <a:avLst/>
            <a:gdLst/>
            <a:ahLst/>
            <a:cxnLst/>
            <a:rect r="r" b="b" t="t" l="l"/>
            <a:pathLst>
              <a:path h="6835350" w="17696698">
                <a:moveTo>
                  <a:pt x="0" y="0"/>
                </a:moveTo>
                <a:lnTo>
                  <a:pt x="17696698" y="0"/>
                </a:lnTo>
                <a:lnTo>
                  <a:pt x="17696698" y="6835350"/>
                </a:lnTo>
                <a:lnTo>
                  <a:pt x="0" y="6835350"/>
                </a:lnTo>
                <a:lnTo>
                  <a:pt x="0" y="0"/>
                </a:lnTo>
                <a:close/>
              </a:path>
            </a:pathLst>
          </a:custGeom>
          <a:blipFill>
            <a:blip r:embed="rId2"/>
            <a:stretch>
              <a:fillRect l="0" t="0" r="0" b="0"/>
            </a:stretch>
          </a:blipFill>
        </p:spPr>
      </p:sp>
      <p:sp>
        <p:nvSpPr>
          <p:cNvPr name="TextBox 3" id="3"/>
          <p:cNvSpPr txBox="true"/>
          <p:nvPr/>
        </p:nvSpPr>
        <p:spPr>
          <a:xfrm rot="0">
            <a:off x="5769735" y="891491"/>
            <a:ext cx="9889706"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RECOMMENDATIONS</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076981" y="2082983"/>
            <a:ext cx="9889706" cy="751840"/>
          </a:xfrm>
          <a:prstGeom prst="rect">
            <a:avLst/>
          </a:prstGeom>
        </p:spPr>
        <p:txBody>
          <a:bodyPr anchor="t" rtlCol="false" tIns="0" lIns="0" bIns="0" rIns="0">
            <a:spAutoFit/>
          </a:bodyPr>
          <a:lstStyle/>
          <a:p>
            <a:pPr algn="l">
              <a:lnSpc>
                <a:spcPts val="5599"/>
              </a:lnSpc>
            </a:pPr>
            <a:r>
              <a:rPr lang="en-US" sz="5599" b="true">
                <a:solidFill>
                  <a:srgbClr val="FFFFFF"/>
                </a:solidFill>
                <a:latin typeface="Bebas Neue Bold"/>
                <a:ea typeface="Bebas Neue Bold"/>
                <a:cs typeface="Bebas Neue Bold"/>
                <a:sym typeface="Bebas Neue Bold"/>
              </a:rPr>
              <a:t>CONCLUSION : </a:t>
            </a:r>
            <a:r>
              <a:rPr lang="en-US" sz="5599" b="true">
                <a:solidFill>
                  <a:srgbClr val="C6408A"/>
                </a:solidFill>
                <a:latin typeface="Bebas Neue Bold"/>
                <a:ea typeface="Bebas Neue Bold"/>
                <a:cs typeface="Bebas Neue Bold"/>
                <a:sym typeface="Bebas Neue Bold"/>
              </a:rPr>
              <a:t>Key Takeaways</a:t>
            </a:r>
          </a:p>
        </p:txBody>
      </p:sp>
      <p:sp>
        <p:nvSpPr>
          <p:cNvPr name="TextBox 3" id="3"/>
          <p:cNvSpPr txBox="true"/>
          <p:nvPr/>
        </p:nvSpPr>
        <p:spPr>
          <a:xfrm rot="0">
            <a:off x="3786020" y="3662679"/>
            <a:ext cx="12134317" cy="3618484"/>
          </a:xfrm>
          <a:prstGeom prst="rect">
            <a:avLst/>
          </a:prstGeom>
        </p:spPr>
        <p:txBody>
          <a:bodyPr anchor="t" rtlCol="false" tIns="0" lIns="0" bIns="0" rIns="0">
            <a:spAutoFit/>
          </a:bodyPr>
          <a:lstStyle/>
          <a:p>
            <a:pPr algn="just">
              <a:lnSpc>
                <a:spcPts val="5823"/>
              </a:lnSpc>
            </a:pPr>
            <a:r>
              <a:rPr lang="en-US" sz="2971">
                <a:solidFill>
                  <a:srgbClr val="FFFFFF"/>
                </a:solidFill>
                <a:latin typeface="Raleway"/>
                <a:ea typeface="Raleway"/>
                <a:cs typeface="Raleway"/>
                <a:sym typeface="Raleway"/>
              </a:rPr>
              <a:t> • Churn improving but inactive accounts remain high</a:t>
            </a:r>
          </a:p>
          <a:p>
            <a:pPr algn="just">
              <a:lnSpc>
                <a:spcPts val="5823"/>
              </a:lnSpc>
            </a:pPr>
            <a:r>
              <a:rPr lang="en-US" sz="2971">
                <a:solidFill>
                  <a:srgbClr val="FFFFFF"/>
                </a:solidFill>
                <a:latin typeface="Raleway"/>
                <a:ea typeface="Raleway"/>
                <a:cs typeface="Raleway"/>
                <a:sym typeface="Raleway"/>
              </a:rPr>
              <a:t> • Germany is the highest-risk region</a:t>
            </a:r>
          </a:p>
          <a:p>
            <a:pPr algn="just">
              <a:lnSpc>
                <a:spcPts val="5823"/>
              </a:lnSpc>
            </a:pPr>
            <a:r>
              <a:rPr lang="en-US" sz="2971">
                <a:solidFill>
                  <a:srgbClr val="FFFFFF"/>
                </a:solidFill>
                <a:latin typeface="Raleway"/>
                <a:ea typeface="Raleway"/>
                <a:cs typeface="Raleway"/>
                <a:sym typeface="Raleway"/>
              </a:rPr>
              <a:t> • Tenure 4–5 years = churn peak</a:t>
            </a:r>
          </a:p>
          <a:p>
            <a:pPr algn="just">
              <a:lnSpc>
                <a:spcPts val="5823"/>
              </a:lnSpc>
            </a:pPr>
            <a:r>
              <a:rPr lang="en-US" sz="2971">
                <a:solidFill>
                  <a:srgbClr val="FFFFFF"/>
                </a:solidFill>
                <a:latin typeface="Raleway"/>
                <a:ea typeface="Raleway"/>
                <a:cs typeface="Raleway"/>
                <a:sym typeface="Raleway"/>
              </a:rPr>
              <a:t> • France = stable market; Spain = improving engagement</a:t>
            </a:r>
          </a:p>
          <a:p>
            <a:pPr algn="just">
              <a:lnSpc>
                <a:spcPts val="5823"/>
              </a:lnSpc>
            </a:pPr>
            <a:r>
              <a:rPr lang="en-US" sz="2971">
                <a:solidFill>
                  <a:srgbClr val="FFFFFF"/>
                </a:solidFill>
                <a:latin typeface="Raleway"/>
                <a:ea typeface="Raleway"/>
                <a:cs typeface="Raleway"/>
                <a:sym typeface="Raleway"/>
              </a:rPr>
              <a:t> • Simplified products and proactive engagement drive retention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790968" y="6054503"/>
            <a:ext cx="706063" cy="639308"/>
          </a:xfrm>
          <a:custGeom>
            <a:avLst/>
            <a:gdLst/>
            <a:ahLst/>
            <a:cxnLst/>
            <a:rect r="r" b="b" t="t" l="l"/>
            <a:pathLst>
              <a:path h="639308" w="706063">
                <a:moveTo>
                  <a:pt x="0" y="0"/>
                </a:moveTo>
                <a:lnTo>
                  <a:pt x="706064" y="0"/>
                </a:lnTo>
                <a:lnTo>
                  <a:pt x="706064" y="639309"/>
                </a:lnTo>
                <a:lnTo>
                  <a:pt x="0" y="639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382854" y="2139641"/>
            <a:ext cx="5522291" cy="55222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6" id="6"/>
          <p:cNvSpPr txBox="true"/>
          <p:nvPr/>
        </p:nvSpPr>
        <p:spPr>
          <a:xfrm rot="0">
            <a:off x="5234622" y="4052937"/>
            <a:ext cx="6229901" cy="2321221"/>
          </a:xfrm>
          <a:prstGeom prst="rect">
            <a:avLst/>
          </a:prstGeom>
        </p:spPr>
        <p:txBody>
          <a:bodyPr anchor="t" rtlCol="false" tIns="0" lIns="0" bIns="0" rIns="0">
            <a:spAutoFit/>
          </a:bodyPr>
          <a:lstStyle/>
          <a:p>
            <a:pPr algn="l">
              <a:lnSpc>
                <a:spcPts val="17182"/>
              </a:lnSpc>
            </a:pPr>
            <a:r>
              <a:rPr lang="en-US" sz="17182" b="true">
                <a:solidFill>
                  <a:srgbClr val="FFFFFF"/>
                </a:solidFill>
                <a:latin typeface="Bebas Neue Bold"/>
                <a:ea typeface="Bebas Neue Bold"/>
                <a:cs typeface="Bebas Neue Bold"/>
                <a:sym typeface="Bebas Neue Bold"/>
              </a:rPr>
              <a:t>thank </a:t>
            </a:r>
          </a:p>
        </p:txBody>
      </p:sp>
      <p:sp>
        <p:nvSpPr>
          <p:cNvPr name="TextBox 7" id="7"/>
          <p:cNvSpPr txBox="true"/>
          <p:nvPr/>
        </p:nvSpPr>
        <p:spPr>
          <a:xfrm rot="0">
            <a:off x="10084335" y="4052933"/>
            <a:ext cx="3877436" cy="2321224"/>
          </a:xfrm>
          <a:prstGeom prst="rect">
            <a:avLst/>
          </a:prstGeom>
        </p:spPr>
        <p:txBody>
          <a:bodyPr anchor="t" rtlCol="false" tIns="0" lIns="0" bIns="0" rIns="0">
            <a:spAutoFit/>
          </a:bodyPr>
          <a:lstStyle/>
          <a:p>
            <a:pPr algn="l">
              <a:lnSpc>
                <a:spcPts val="17182"/>
              </a:lnSpc>
            </a:pPr>
            <a:r>
              <a:rPr lang="en-US" sz="17182" b="true">
                <a:solidFill>
                  <a:srgbClr val="D563A1"/>
                </a:solidFill>
                <a:latin typeface="Bebas Neue Bold"/>
                <a:ea typeface="Bebas Neue Bold"/>
                <a:cs typeface="Bebas Neue Bold"/>
                <a:sym typeface="Bebas Neue Bold"/>
              </a:rPr>
              <a:t>you!</a:t>
            </a:r>
          </a:p>
        </p:txBody>
      </p:sp>
      <p:sp>
        <p:nvSpPr>
          <p:cNvPr name="Freeform 8" id="8"/>
          <p:cNvSpPr/>
          <p:nvPr/>
        </p:nvSpPr>
        <p:spPr>
          <a:xfrm flipH="false" flipV="false" rot="0">
            <a:off x="11163023" y="4969027"/>
            <a:ext cx="5034668" cy="2810260"/>
          </a:xfrm>
          <a:custGeom>
            <a:avLst/>
            <a:gdLst/>
            <a:ahLst/>
            <a:cxnLst/>
            <a:rect r="r" b="b" t="t" l="l"/>
            <a:pathLst>
              <a:path h="2810260" w="5034668">
                <a:moveTo>
                  <a:pt x="0" y="0"/>
                </a:moveTo>
                <a:lnTo>
                  <a:pt x="5034669" y="0"/>
                </a:lnTo>
                <a:lnTo>
                  <a:pt x="5034669" y="2810261"/>
                </a:lnTo>
                <a:lnTo>
                  <a:pt x="0" y="2810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144121" y="2562375"/>
            <a:ext cx="2843806" cy="1587361"/>
          </a:xfrm>
          <a:custGeom>
            <a:avLst/>
            <a:gdLst/>
            <a:ahLst/>
            <a:cxnLst/>
            <a:rect r="r" b="b" t="t" l="l"/>
            <a:pathLst>
              <a:path h="1587361" w="2843806">
                <a:moveTo>
                  <a:pt x="0" y="0"/>
                </a:moveTo>
                <a:lnTo>
                  <a:pt x="2843807" y="0"/>
                </a:lnTo>
                <a:lnTo>
                  <a:pt x="2843807" y="1587361"/>
                </a:lnTo>
                <a:lnTo>
                  <a:pt x="0" y="15873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355227" y="-514350"/>
            <a:ext cx="5904073" cy="11980352"/>
            <a:chOff x="0" y="0"/>
            <a:chExt cx="1554982" cy="3155319"/>
          </a:xfrm>
        </p:grpSpPr>
        <p:sp>
          <p:nvSpPr>
            <p:cNvPr name="Freeform 3" id="3"/>
            <p:cNvSpPr/>
            <p:nvPr/>
          </p:nvSpPr>
          <p:spPr>
            <a:xfrm flipH="false" flipV="false" rot="0">
              <a:off x="0" y="0"/>
              <a:ext cx="1554982" cy="3155319"/>
            </a:xfrm>
            <a:custGeom>
              <a:avLst/>
              <a:gdLst/>
              <a:ahLst/>
              <a:cxnLst/>
              <a:rect r="r" b="b" t="t" l="l"/>
              <a:pathLst>
                <a:path h="3155319" w="1554982">
                  <a:moveTo>
                    <a:pt x="0" y="0"/>
                  </a:moveTo>
                  <a:lnTo>
                    <a:pt x="1554982" y="0"/>
                  </a:lnTo>
                  <a:lnTo>
                    <a:pt x="1554982" y="3155319"/>
                  </a:lnTo>
                  <a:lnTo>
                    <a:pt x="0" y="3155319"/>
                  </a:lnTo>
                  <a:close/>
                </a:path>
              </a:pathLst>
            </a:custGeom>
            <a:gradFill rotWithShape="true">
              <a:gsLst>
                <a:gs pos="0">
                  <a:srgbClr val="FFF5E9">
                    <a:alpha val="100000"/>
                  </a:srgbClr>
                </a:gs>
                <a:gs pos="50000">
                  <a:srgbClr val="E7E8E4">
                    <a:alpha val="100000"/>
                  </a:srgbClr>
                </a:gs>
                <a:gs pos="100000">
                  <a:srgbClr val="E7E8E4">
                    <a:alpha val="0"/>
                  </a:srgbClr>
                </a:gs>
              </a:gsLst>
              <a:lin ang="5400000"/>
            </a:gradFill>
          </p:spPr>
        </p:sp>
        <p:sp>
          <p:nvSpPr>
            <p:cNvPr name="TextBox 4" id="4"/>
            <p:cNvSpPr txBox="true"/>
            <p:nvPr/>
          </p:nvSpPr>
          <p:spPr>
            <a:xfrm>
              <a:off x="0" y="-38100"/>
              <a:ext cx="1554982" cy="3193419"/>
            </a:xfrm>
            <a:prstGeom prst="rect">
              <a:avLst/>
            </a:prstGeom>
          </p:spPr>
          <p:txBody>
            <a:bodyPr anchor="ctr" rtlCol="false" tIns="50800" lIns="50800" bIns="50800" rIns="50800"/>
            <a:lstStyle/>
            <a:p>
              <a:pPr algn="ctr">
                <a:lnSpc>
                  <a:spcPts val="2212"/>
                </a:lnSpc>
              </a:pPr>
            </a:p>
          </p:txBody>
        </p:sp>
      </p:grpSp>
      <p:grpSp>
        <p:nvGrpSpPr>
          <p:cNvPr name="Group 5" id="5"/>
          <p:cNvGrpSpPr/>
          <p:nvPr/>
        </p:nvGrpSpPr>
        <p:grpSpPr>
          <a:xfrm rot="-7498549">
            <a:off x="14571659" y="4508829"/>
            <a:ext cx="3413934" cy="34139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grpSp>
        <p:nvGrpSpPr>
          <p:cNvPr name="Group 8" id="8"/>
          <p:cNvGrpSpPr/>
          <p:nvPr/>
        </p:nvGrpSpPr>
        <p:grpSpPr>
          <a:xfrm rot="0">
            <a:off x="11737009" y="1729566"/>
            <a:ext cx="3413934" cy="34139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87BA1">
                    <a:alpha val="100000"/>
                  </a:srgbClr>
                </a:gs>
                <a:gs pos="100000">
                  <a:srgbClr val="E7E8E4">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Freeform 11" id="11"/>
          <p:cNvSpPr/>
          <p:nvPr/>
        </p:nvSpPr>
        <p:spPr>
          <a:xfrm flipH="false" flipV="false" rot="0">
            <a:off x="11737009" y="2460621"/>
            <a:ext cx="4756561" cy="6475516"/>
          </a:xfrm>
          <a:custGeom>
            <a:avLst/>
            <a:gdLst/>
            <a:ahLst/>
            <a:cxnLst/>
            <a:rect r="r" b="b" t="t" l="l"/>
            <a:pathLst>
              <a:path h="6475516" w="4756561">
                <a:moveTo>
                  <a:pt x="0" y="0"/>
                </a:moveTo>
                <a:lnTo>
                  <a:pt x="4756560" y="0"/>
                </a:lnTo>
                <a:lnTo>
                  <a:pt x="4756560" y="6475515"/>
                </a:lnTo>
                <a:lnTo>
                  <a:pt x="0" y="647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981231" y="391846"/>
            <a:ext cx="7519966"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PROBLEM STATEMENT</a:t>
            </a:r>
          </a:p>
        </p:txBody>
      </p:sp>
      <p:sp>
        <p:nvSpPr>
          <p:cNvPr name="TextBox 13" id="13"/>
          <p:cNvSpPr txBox="true"/>
          <p:nvPr/>
        </p:nvSpPr>
        <p:spPr>
          <a:xfrm rot="0">
            <a:off x="981231" y="4571911"/>
            <a:ext cx="5385535" cy="1128806"/>
          </a:xfrm>
          <a:prstGeom prst="rect">
            <a:avLst/>
          </a:prstGeom>
        </p:spPr>
        <p:txBody>
          <a:bodyPr anchor="t" rtlCol="false" tIns="0" lIns="0" bIns="0" rIns="0">
            <a:spAutoFit/>
          </a:bodyPr>
          <a:lstStyle/>
          <a:p>
            <a:pPr algn="l">
              <a:lnSpc>
                <a:spcPts val="8315"/>
              </a:lnSpc>
            </a:pPr>
            <a:r>
              <a:rPr lang="en-US" sz="8315" b="true">
                <a:solidFill>
                  <a:srgbClr val="D563A1"/>
                </a:solidFill>
                <a:latin typeface="Bebas Neue Bold"/>
                <a:ea typeface="Bebas Neue Bold"/>
                <a:cs typeface="Bebas Neue Bold"/>
                <a:sym typeface="Bebas Neue Bold"/>
              </a:rPr>
              <a:t>Goals:</a:t>
            </a:r>
          </a:p>
        </p:txBody>
      </p:sp>
      <p:sp>
        <p:nvSpPr>
          <p:cNvPr name="TextBox 14" id="14"/>
          <p:cNvSpPr txBox="true"/>
          <p:nvPr/>
        </p:nvSpPr>
        <p:spPr>
          <a:xfrm rot="0">
            <a:off x="981231" y="1691466"/>
            <a:ext cx="9227351" cy="2258309"/>
          </a:xfrm>
          <a:prstGeom prst="rect">
            <a:avLst/>
          </a:prstGeom>
        </p:spPr>
        <p:txBody>
          <a:bodyPr anchor="t" rtlCol="false" tIns="0" lIns="0" bIns="0" rIns="0">
            <a:spAutoFit/>
          </a:bodyPr>
          <a:lstStyle/>
          <a:p>
            <a:pPr algn="just">
              <a:lnSpc>
                <a:spcPts val="2576"/>
              </a:lnSpc>
              <a:spcBef>
                <a:spcPct val="0"/>
              </a:spcBef>
            </a:pPr>
            <a:r>
              <a:rPr lang="en-US" sz="1840">
                <a:solidFill>
                  <a:srgbClr val="FFFFFF"/>
                </a:solidFill>
                <a:latin typeface="Raleway"/>
                <a:ea typeface="Raleway"/>
                <a:cs typeface="Raleway"/>
                <a:sym typeface="Raleway"/>
              </a:rPr>
              <a:t>You 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p>
          <a:p>
            <a:pPr algn="just">
              <a:lnSpc>
                <a:spcPts val="2576"/>
              </a:lnSpc>
              <a:spcBef>
                <a:spcPct val="0"/>
              </a:spcBef>
            </a:pPr>
          </a:p>
        </p:txBody>
      </p:sp>
      <p:sp>
        <p:nvSpPr>
          <p:cNvPr name="TextBox 15" id="15"/>
          <p:cNvSpPr txBox="true"/>
          <p:nvPr/>
        </p:nvSpPr>
        <p:spPr>
          <a:xfrm rot="0">
            <a:off x="981231" y="5662617"/>
            <a:ext cx="10219016" cy="93535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Montserrat"/>
                <a:ea typeface="Montserrat"/>
                <a:cs typeface="Montserrat"/>
                <a:sym typeface="Montserrat"/>
              </a:rPr>
              <a:t>• DETECT INACTIVE AND ZERO-BALANCE CUSTOMERS</a:t>
            </a:r>
          </a:p>
          <a:p>
            <a:pPr algn="just">
              <a:lnSpc>
                <a:spcPts val="2520"/>
              </a:lnSpc>
              <a:spcBef>
                <a:spcPct val="0"/>
              </a:spcBef>
            </a:pPr>
            <a:r>
              <a:rPr lang="en-US" sz="1800">
                <a:solidFill>
                  <a:srgbClr val="FFFFFF"/>
                </a:solidFill>
                <a:latin typeface="Montserrat"/>
                <a:ea typeface="Montserrat"/>
                <a:cs typeface="Montserrat"/>
                <a:sym typeface="Montserrat"/>
              </a:rPr>
              <a:t> • EVALUATE CHURN PATTERNS BY TENURE, CREDIT SCORE, AND PRODUCT USAGE</a:t>
            </a:r>
          </a:p>
          <a:p>
            <a:pPr algn="just">
              <a:lnSpc>
                <a:spcPts val="2520"/>
              </a:lnSpc>
              <a:spcBef>
                <a:spcPct val="0"/>
              </a:spcBef>
            </a:pPr>
            <a:r>
              <a:rPr lang="en-US" sz="1800">
                <a:solidFill>
                  <a:srgbClr val="FFFFFF"/>
                </a:solidFill>
                <a:latin typeface="Montserrat"/>
                <a:ea typeface="Montserrat"/>
                <a:cs typeface="Montserrat"/>
                <a:sym typeface="Montserrat"/>
              </a:rPr>
              <a:t> • RECOMMEND RETENTION AND CROSS-SELL STRATEGIES TO ENHANCE ENGAGEMENT</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5702237" y="5532120"/>
            <a:ext cx="5905397" cy="59053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5" id="5"/>
          <p:cNvSpPr txBox="true"/>
          <p:nvPr/>
        </p:nvSpPr>
        <p:spPr>
          <a:xfrm rot="0">
            <a:off x="6085908" y="803631"/>
            <a:ext cx="6706783"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DATA OVERVIEW</a:t>
            </a:r>
          </a:p>
        </p:txBody>
      </p:sp>
      <p:grpSp>
        <p:nvGrpSpPr>
          <p:cNvPr name="Group 6" id="6"/>
          <p:cNvGrpSpPr/>
          <p:nvPr/>
        </p:nvGrpSpPr>
        <p:grpSpPr>
          <a:xfrm rot="0">
            <a:off x="2525008" y="2754484"/>
            <a:ext cx="14308399" cy="4778032"/>
            <a:chOff x="0" y="0"/>
            <a:chExt cx="19077865" cy="6370710"/>
          </a:xfrm>
        </p:grpSpPr>
        <p:sp>
          <p:nvSpPr>
            <p:cNvPr name="TextBox 7" id="7"/>
            <p:cNvSpPr txBox="true"/>
            <p:nvPr/>
          </p:nvSpPr>
          <p:spPr>
            <a:xfrm rot="0">
              <a:off x="149785" y="-57150"/>
              <a:ext cx="18928080" cy="109347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Dataset</a:t>
              </a:r>
              <a:r>
                <a:rPr lang="en-US" sz="2400">
                  <a:solidFill>
                    <a:srgbClr val="C6408A"/>
                  </a:solidFill>
                  <a:latin typeface="Raleway"/>
                  <a:ea typeface="Raleway"/>
                  <a:cs typeface="Raleway"/>
                  <a:sym typeface="Raleway"/>
                </a:rPr>
                <a:t> </a:t>
              </a:r>
              <a:r>
                <a:rPr lang="en-US" sz="2400">
                  <a:solidFill>
                    <a:srgbClr val="FFFFFF"/>
                  </a:solidFill>
                  <a:latin typeface="Raleway"/>
                  <a:ea typeface="Raleway"/>
                  <a:cs typeface="Raleway"/>
                  <a:sym typeface="Raleway"/>
                </a:rPr>
                <a:t>:   10,000 Customers | 3 Regions | 7 Key Tables</a:t>
              </a:r>
            </a:p>
            <a:p>
              <a:pPr algn="l">
                <a:lnSpc>
                  <a:spcPts val="3359"/>
                </a:lnSpc>
                <a:spcBef>
                  <a:spcPct val="0"/>
                </a:spcBef>
              </a:pPr>
              <a:r>
                <a:rPr lang="en-US" b="true" sz="2400">
                  <a:solidFill>
                    <a:srgbClr val="C6408A"/>
                  </a:solidFill>
                  <a:latin typeface="Raleway Bold"/>
                  <a:ea typeface="Raleway Bold"/>
                  <a:cs typeface="Raleway Bold"/>
                  <a:sym typeface="Raleway Bold"/>
                </a:rPr>
                <a:t>Sources</a:t>
              </a:r>
              <a:r>
                <a:rPr lang="en-US" sz="2400">
                  <a:solidFill>
                    <a:srgbClr val="FFFFFF"/>
                  </a:solidFill>
                  <a:latin typeface="Raleway"/>
                  <a:ea typeface="Raleway"/>
                  <a:cs typeface="Raleway"/>
                  <a:sym typeface="Raleway"/>
                </a:rPr>
                <a:t> : bank_churn, customerinfo, geographytype, creditcardtype, activecusttype, exittype</a:t>
              </a:r>
            </a:p>
          </p:txBody>
        </p:sp>
        <p:sp>
          <p:nvSpPr>
            <p:cNvPr name="TextBox 8" id="8"/>
            <p:cNvSpPr txBox="true"/>
            <p:nvPr/>
          </p:nvSpPr>
          <p:spPr>
            <a:xfrm rot="0">
              <a:off x="0" y="1639570"/>
              <a:ext cx="18928080" cy="165227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Data Model </a:t>
              </a:r>
              <a:r>
                <a:rPr lang="en-US" sz="2400">
                  <a:solidFill>
                    <a:srgbClr val="FFFFFF"/>
                  </a:solidFill>
                  <a:latin typeface="Raleway"/>
                  <a:ea typeface="Raleway"/>
                  <a:cs typeface="Raleway"/>
                  <a:sym typeface="Raleway"/>
                </a:rPr>
                <a:t>:    Star Schema</a:t>
              </a:r>
            </a:p>
            <a:p>
              <a:pPr algn="l">
                <a:lnSpc>
                  <a:spcPts val="3359"/>
                </a:lnSpc>
              </a:pPr>
              <a:r>
                <a:rPr lang="en-US" sz="2400">
                  <a:solidFill>
                    <a:srgbClr val="FFFFFF"/>
                  </a:solidFill>
                  <a:latin typeface="Raleway"/>
                  <a:ea typeface="Raleway"/>
                  <a:cs typeface="Raleway"/>
                  <a:sym typeface="Raleway"/>
                </a:rPr>
                <a:t>• Fact Table : bank_churn</a:t>
              </a:r>
            </a:p>
            <a:p>
              <a:pPr algn="l">
                <a:lnSpc>
                  <a:spcPts val="3359"/>
                </a:lnSpc>
                <a:spcBef>
                  <a:spcPct val="0"/>
                </a:spcBef>
              </a:pPr>
              <a:r>
                <a:rPr lang="en-US" sz="2400">
                  <a:solidFill>
                    <a:srgbClr val="FFFFFF"/>
                  </a:solidFill>
                  <a:latin typeface="Raleway"/>
                  <a:ea typeface="Raleway"/>
                  <a:cs typeface="Raleway"/>
                  <a:sym typeface="Raleway"/>
                </a:rPr>
                <a:t>• Dimension Tables : customerinfo, geographytype, creditcardtype, activecusttype, exittype</a:t>
              </a:r>
            </a:p>
          </p:txBody>
        </p:sp>
        <p:sp>
          <p:nvSpPr>
            <p:cNvPr name="TextBox 9" id="9"/>
            <p:cNvSpPr txBox="true"/>
            <p:nvPr/>
          </p:nvSpPr>
          <p:spPr>
            <a:xfrm rot="0">
              <a:off x="149785" y="4159640"/>
              <a:ext cx="18928080" cy="221107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bank_churn Table (Main Fields)</a:t>
              </a:r>
            </a:p>
            <a:p>
              <a:pPr algn="l">
                <a:lnSpc>
                  <a:spcPts val="3359"/>
                </a:lnSpc>
              </a:pPr>
              <a:r>
                <a:rPr lang="en-US" sz="2400">
                  <a:solidFill>
                    <a:srgbClr val="FFFFFF"/>
                  </a:solidFill>
                  <a:latin typeface="Raleway"/>
                  <a:ea typeface="Raleway"/>
                  <a:cs typeface="Raleway"/>
                  <a:sym typeface="Raleway"/>
                </a:rPr>
                <a:t>CustomerId, CreditScore, Tenure, Balance, NumOfProducts, HasCrCard, IsActiveMember, Exited</a:t>
              </a:r>
            </a:p>
            <a:p>
              <a:pPr algn="l">
                <a:lnSpc>
                  <a:spcPts val="3359"/>
                </a:lnSpc>
              </a:pPr>
            </a:p>
            <a:p>
              <a:pPr algn="l">
                <a:lnSpc>
                  <a:spcPts val="3359"/>
                </a:lnSpc>
                <a:spcBef>
                  <a:spcPct val="0"/>
                </a:spcBef>
              </a:pPr>
              <a:r>
                <a:rPr lang="en-US" b="true" sz="2400">
                  <a:solidFill>
                    <a:srgbClr val="C6408A"/>
                  </a:solidFill>
                  <a:latin typeface="Raleway Bold"/>
                  <a:ea typeface="Raleway Bold"/>
                  <a:cs typeface="Raleway Bold"/>
                  <a:sym typeface="Raleway Bold"/>
                </a:rPr>
                <a:t> </a:t>
              </a:r>
            </a:p>
          </p:txBody>
        </p:sp>
      </p:grpSp>
    </p:spTree>
  </p:cSld>
  <p:clrMapOvr>
    <a:masterClrMapping/>
  </p:clrMapOvr>
</p:sld>
</file>

<file path=ppt/slides/slide4.xml><?xml version="1.0" encoding="utf-8"?>
<p:sld xmlns:p="http://schemas.openxmlformats.org/presentationml/2006/main" xmlns:a="http://schemas.openxmlformats.org/drawingml/2006/main">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5702237" y="5532120"/>
            <a:ext cx="5905397" cy="59053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5" id="5"/>
          <p:cNvSpPr txBox="true"/>
          <p:nvPr/>
        </p:nvSpPr>
        <p:spPr>
          <a:xfrm rot="0">
            <a:off x="6740858" y="481539"/>
            <a:ext cx="6706783"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METHODOLOGY</a:t>
            </a:r>
          </a:p>
        </p:txBody>
      </p:sp>
      <p:sp>
        <p:nvSpPr>
          <p:cNvPr name="TextBox 6" id="6"/>
          <p:cNvSpPr txBox="true"/>
          <p:nvPr/>
        </p:nvSpPr>
        <p:spPr>
          <a:xfrm rot="0">
            <a:off x="568515" y="1912620"/>
            <a:ext cx="14196060" cy="167259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Data Import &amp; Setup</a:t>
            </a:r>
            <a:r>
              <a:rPr lang="en-US" sz="2400">
                <a:solidFill>
                  <a:srgbClr val="FFFFFF"/>
                </a:solidFill>
                <a:latin typeface="Raleway"/>
                <a:ea typeface="Raleway"/>
                <a:cs typeface="Raleway"/>
                <a:sym typeface="Raleway"/>
              </a:rPr>
              <a:t>:   </a:t>
            </a:r>
          </a:p>
          <a:p>
            <a:pPr algn="l">
              <a:lnSpc>
                <a:spcPts val="3359"/>
              </a:lnSpc>
            </a:pPr>
            <a:r>
              <a:rPr lang="en-US" sz="2400">
                <a:solidFill>
                  <a:srgbClr val="FFFFFF"/>
                </a:solidFill>
                <a:latin typeface="Raleway"/>
                <a:ea typeface="Raleway"/>
                <a:cs typeface="Raleway"/>
                <a:sym typeface="Raleway"/>
              </a:rPr>
              <a:t>• Loaded CSV dataset into Power Query for profiling and transformation</a:t>
            </a:r>
          </a:p>
          <a:p>
            <a:pPr algn="l">
              <a:lnSpc>
                <a:spcPts val="3359"/>
              </a:lnSpc>
            </a:pPr>
            <a:r>
              <a:rPr lang="en-US" sz="2400">
                <a:solidFill>
                  <a:srgbClr val="FFFFFF"/>
                </a:solidFill>
                <a:latin typeface="Raleway"/>
                <a:ea typeface="Raleway"/>
                <a:cs typeface="Raleway"/>
                <a:sym typeface="Raleway"/>
              </a:rPr>
              <a:t>• Imported cleaned data into SQL for analysis</a:t>
            </a:r>
          </a:p>
          <a:p>
            <a:pPr algn="l">
              <a:lnSpc>
                <a:spcPts val="3359"/>
              </a:lnSpc>
              <a:spcBef>
                <a:spcPct val="0"/>
              </a:spcBef>
            </a:pPr>
          </a:p>
        </p:txBody>
      </p:sp>
      <p:sp>
        <p:nvSpPr>
          <p:cNvPr name="TextBox 7" id="7"/>
          <p:cNvSpPr txBox="true"/>
          <p:nvPr/>
        </p:nvSpPr>
        <p:spPr>
          <a:xfrm rot="0">
            <a:off x="7298604" y="3890010"/>
            <a:ext cx="14309030" cy="125349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Data Cleaning &amp; Preparation</a:t>
            </a:r>
            <a:r>
              <a:rPr lang="en-US" sz="2400">
                <a:solidFill>
                  <a:srgbClr val="FFFFFF"/>
                </a:solidFill>
                <a:latin typeface="Raleway"/>
                <a:ea typeface="Raleway"/>
                <a:cs typeface="Raleway"/>
                <a:sym typeface="Raleway"/>
              </a:rPr>
              <a:t>  </a:t>
            </a:r>
          </a:p>
          <a:p>
            <a:pPr algn="l">
              <a:lnSpc>
                <a:spcPts val="3359"/>
              </a:lnSpc>
            </a:pPr>
            <a:r>
              <a:rPr lang="en-US" sz="2400">
                <a:solidFill>
                  <a:srgbClr val="FFFFFF"/>
                </a:solidFill>
                <a:latin typeface="Raleway"/>
                <a:ea typeface="Raleway"/>
                <a:cs typeface="Raleway"/>
                <a:sym typeface="Raleway"/>
              </a:rPr>
              <a:t>• Checked for missing values and inconsistencies</a:t>
            </a:r>
          </a:p>
          <a:p>
            <a:pPr algn="l">
              <a:lnSpc>
                <a:spcPts val="3359"/>
              </a:lnSpc>
              <a:spcBef>
                <a:spcPct val="0"/>
              </a:spcBef>
            </a:pPr>
            <a:r>
              <a:rPr lang="en-US" sz="2400">
                <a:solidFill>
                  <a:srgbClr val="FFFFFF"/>
                </a:solidFill>
                <a:latin typeface="Raleway"/>
                <a:ea typeface="Raleway"/>
                <a:cs typeface="Raleway"/>
                <a:sym typeface="Raleway"/>
              </a:rPr>
              <a:t>• Created derived columns: Exit_Year, Tenure_Group, Credit_Score_Category</a:t>
            </a:r>
          </a:p>
        </p:txBody>
      </p:sp>
      <p:sp>
        <p:nvSpPr>
          <p:cNvPr name="TextBox 8" id="8"/>
          <p:cNvSpPr txBox="true"/>
          <p:nvPr/>
        </p:nvSpPr>
        <p:spPr>
          <a:xfrm rot="0">
            <a:off x="568515" y="5450132"/>
            <a:ext cx="14309030" cy="125349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SQL Analysis</a:t>
            </a:r>
          </a:p>
          <a:p>
            <a:pPr algn="l">
              <a:lnSpc>
                <a:spcPts val="3359"/>
              </a:lnSpc>
            </a:pPr>
            <a:r>
              <a:rPr lang="en-US" sz="2400">
                <a:solidFill>
                  <a:srgbClr val="FFFFFF"/>
                </a:solidFill>
                <a:latin typeface="Raleway"/>
                <a:ea typeface="Raleway"/>
                <a:cs typeface="Raleway"/>
                <a:sym typeface="Raleway"/>
              </a:rPr>
              <a:t>• Wrote SQL queries to analyze churn, tenure, product usage, and regional trends</a:t>
            </a:r>
          </a:p>
          <a:p>
            <a:pPr algn="l">
              <a:lnSpc>
                <a:spcPts val="3359"/>
              </a:lnSpc>
              <a:spcBef>
                <a:spcPct val="0"/>
              </a:spcBef>
            </a:pPr>
            <a:r>
              <a:rPr lang="en-US" sz="2400">
                <a:solidFill>
                  <a:srgbClr val="FFFFFF"/>
                </a:solidFill>
                <a:latin typeface="Raleway"/>
                <a:ea typeface="Raleway"/>
                <a:cs typeface="Raleway"/>
                <a:sym typeface="Raleway"/>
              </a:rPr>
              <a:t>• Segmented customers by demographics and engagement level</a:t>
            </a:r>
          </a:p>
        </p:txBody>
      </p:sp>
      <p:sp>
        <p:nvSpPr>
          <p:cNvPr name="TextBox 9" id="9"/>
          <p:cNvSpPr txBox="true"/>
          <p:nvPr/>
        </p:nvSpPr>
        <p:spPr>
          <a:xfrm rot="0">
            <a:off x="7723030" y="7357110"/>
            <a:ext cx="14309030" cy="292989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Dashboard Creation</a:t>
            </a:r>
          </a:p>
          <a:p>
            <a:pPr algn="l">
              <a:lnSpc>
                <a:spcPts val="3359"/>
              </a:lnSpc>
            </a:pPr>
            <a:r>
              <a:rPr lang="en-US" sz="2400">
                <a:solidFill>
                  <a:srgbClr val="FFFFFF"/>
                </a:solidFill>
                <a:latin typeface="Raleway"/>
                <a:ea typeface="Raleway"/>
                <a:cs typeface="Raleway"/>
                <a:sym typeface="Raleway"/>
              </a:rPr>
              <a:t> • Integrated SQL results into Power BI</a:t>
            </a:r>
          </a:p>
          <a:p>
            <a:pPr algn="l">
              <a:lnSpc>
                <a:spcPts val="3359"/>
              </a:lnSpc>
            </a:pPr>
            <a:r>
              <a:rPr lang="en-US" sz="2400">
                <a:solidFill>
                  <a:srgbClr val="FFFFFF"/>
                </a:solidFill>
                <a:latin typeface="Raleway"/>
                <a:ea typeface="Raleway"/>
                <a:cs typeface="Raleway"/>
                <a:sym typeface="Raleway"/>
              </a:rPr>
              <a:t> • Added slicers (Region, Gender, Credit Score, Tenure)</a:t>
            </a:r>
          </a:p>
          <a:p>
            <a:pPr algn="l">
              <a:lnSpc>
                <a:spcPts val="3359"/>
              </a:lnSpc>
            </a:pPr>
            <a:r>
              <a:rPr lang="en-US" sz="2400">
                <a:solidFill>
                  <a:srgbClr val="FFFFFF"/>
                </a:solidFill>
                <a:latin typeface="Raleway"/>
                <a:ea typeface="Raleway"/>
                <a:cs typeface="Raleway"/>
                <a:sym typeface="Raleway"/>
              </a:rPr>
              <a:t> • Designed KPIs and visuals for churn insights and performance tracking</a:t>
            </a:r>
          </a:p>
          <a:p>
            <a:pPr algn="l">
              <a:lnSpc>
                <a:spcPts val="3359"/>
              </a:lnSpc>
            </a:pPr>
          </a:p>
          <a:p>
            <a:pPr algn="l">
              <a:lnSpc>
                <a:spcPts val="3359"/>
              </a:lnSpc>
            </a:pPr>
          </a:p>
          <a:p>
            <a:pPr algn="l">
              <a:lnSpc>
                <a:spcPts val="33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5702237" y="5532120"/>
            <a:ext cx="5905397" cy="59053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5" id="5"/>
          <p:cNvSpPr txBox="true"/>
          <p:nvPr/>
        </p:nvSpPr>
        <p:spPr>
          <a:xfrm rot="0">
            <a:off x="5138571" y="911250"/>
            <a:ext cx="9084614"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 KEY AREAS OF ANALYSIS</a:t>
            </a:r>
          </a:p>
        </p:txBody>
      </p:sp>
      <p:grpSp>
        <p:nvGrpSpPr>
          <p:cNvPr name="Group 6" id="6"/>
          <p:cNvGrpSpPr/>
          <p:nvPr/>
        </p:nvGrpSpPr>
        <p:grpSpPr>
          <a:xfrm rot="0">
            <a:off x="2102455" y="3033615"/>
            <a:ext cx="15156845" cy="4997010"/>
            <a:chOff x="0" y="0"/>
            <a:chExt cx="20209127" cy="6662681"/>
          </a:xfrm>
        </p:grpSpPr>
        <p:sp>
          <p:nvSpPr>
            <p:cNvPr name="TextBox 7" id="7"/>
            <p:cNvSpPr txBox="true"/>
            <p:nvPr/>
          </p:nvSpPr>
          <p:spPr>
            <a:xfrm rot="0">
              <a:off x="0" y="-57150"/>
              <a:ext cx="20209127" cy="1785366"/>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1. Credit Score vs Churn</a:t>
              </a:r>
            </a:p>
            <a:p>
              <a:pPr algn="l">
                <a:lnSpc>
                  <a:spcPts val="3888"/>
                </a:lnSpc>
              </a:pPr>
              <a:r>
                <a:rPr lang="en-US" sz="2400">
                  <a:solidFill>
                    <a:srgbClr val="FFFFFF"/>
                  </a:solidFill>
                  <a:latin typeface="Raleway"/>
                  <a:ea typeface="Raleway"/>
                  <a:cs typeface="Raleway"/>
                  <a:sym typeface="Raleway"/>
                </a:rPr>
                <a:t> → Poor credit customers show highest churn (22%); Excellent scorers also churn → service dissatisfaction.</a:t>
              </a:r>
            </a:p>
            <a:p>
              <a:pPr algn="l">
                <a:lnSpc>
                  <a:spcPts val="3888"/>
                </a:lnSpc>
              </a:pPr>
              <a:r>
                <a:rPr lang="en-US" sz="2400" b="true">
                  <a:solidFill>
                    <a:srgbClr val="FFFFFF"/>
                  </a:solidFill>
                  <a:latin typeface="Raleway Bold"/>
                  <a:ea typeface="Raleway Bold"/>
                  <a:cs typeface="Raleway Bold"/>
                  <a:sym typeface="Raleway Bold"/>
                </a:rPr>
                <a:t>Recommendation </a:t>
              </a:r>
              <a:r>
                <a:rPr lang="en-US" sz="2400">
                  <a:solidFill>
                    <a:srgbClr val="FFFFFF"/>
                  </a:solidFill>
                  <a:latin typeface="Raleway"/>
                  <a:ea typeface="Raleway"/>
                  <a:cs typeface="Raleway"/>
                  <a:sym typeface="Raleway"/>
                </a:rPr>
                <a:t>: Offer credit improvement programs and premium service tiers for high scorers.</a:t>
              </a:r>
            </a:p>
          </p:txBody>
        </p:sp>
        <p:sp>
          <p:nvSpPr>
            <p:cNvPr name="TextBox 8" id="8"/>
            <p:cNvSpPr txBox="true"/>
            <p:nvPr/>
          </p:nvSpPr>
          <p:spPr>
            <a:xfrm rot="0">
              <a:off x="0" y="2412499"/>
              <a:ext cx="20209127" cy="1785366"/>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2. Gender &amp; Churn Rate</a:t>
              </a:r>
            </a:p>
            <a:p>
              <a:pPr algn="l">
                <a:lnSpc>
                  <a:spcPts val="3888"/>
                </a:lnSpc>
              </a:pPr>
              <a:r>
                <a:rPr lang="en-US" sz="2400">
                  <a:solidFill>
                    <a:srgbClr val="FFFFFF"/>
                  </a:solidFill>
                  <a:latin typeface="Raleway"/>
                  <a:ea typeface="Raleway"/>
                  <a:cs typeface="Raleway"/>
                  <a:sym typeface="Raleway"/>
                </a:rPr>
                <a:t> → Female churn (25%) &gt; Male (16%) → indicates weaker engagement.</a:t>
              </a:r>
            </a:p>
            <a:p>
              <a:pPr algn="l">
                <a:lnSpc>
                  <a:spcPts val="3888"/>
                </a:lnSpc>
              </a:pPr>
              <a:r>
                <a:rPr lang="en-US" sz="2400" b="true">
                  <a:solidFill>
                    <a:srgbClr val="FFFFFF"/>
                  </a:solidFill>
                  <a:latin typeface="Raleway Bold"/>
                  <a:ea typeface="Raleway Bold"/>
                  <a:cs typeface="Raleway Bold"/>
                  <a:sym typeface="Raleway Bold"/>
                </a:rPr>
                <a:t>Recommendation</a:t>
              </a:r>
              <a:r>
                <a:rPr lang="en-US" sz="2400">
                  <a:solidFill>
                    <a:srgbClr val="FFFFFF"/>
                  </a:solidFill>
                  <a:latin typeface="Raleway"/>
                  <a:ea typeface="Raleway"/>
                  <a:cs typeface="Raleway"/>
                  <a:sym typeface="Raleway"/>
                </a:rPr>
                <a:t> : Launch personalized offers and relationship campaigns for female customers.</a:t>
              </a:r>
            </a:p>
          </p:txBody>
        </p:sp>
        <p:sp>
          <p:nvSpPr>
            <p:cNvPr name="TextBox 9" id="9"/>
            <p:cNvSpPr txBox="true"/>
            <p:nvPr/>
          </p:nvSpPr>
          <p:spPr>
            <a:xfrm rot="0">
              <a:off x="0" y="4877315"/>
              <a:ext cx="20209127" cy="1785366"/>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3. Tenure &amp; Exit Pattern</a:t>
              </a:r>
            </a:p>
            <a:p>
              <a:pPr algn="l">
                <a:lnSpc>
                  <a:spcPts val="3888"/>
                </a:lnSpc>
              </a:pPr>
              <a:r>
                <a:rPr lang="en-US" sz="2400">
                  <a:solidFill>
                    <a:srgbClr val="FFFFFF"/>
                  </a:solidFill>
                  <a:latin typeface="Raleway"/>
                  <a:ea typeface="Raleway"/>
                  <a:cs typeface="Raleway"/>
                  <a:sym typeface="Raleway"/>
                </a:rPr>
                <a:t> → Churn peaks at 4–5 years; longer-tenure customers more loyal.</a:t>
              </a:r>
            </a:p>
            <a:p>
              <a:pPr algn="l">
                <a:lnSpc>
                  <a:spcPts val="3888"/>
                </a:lnSpc>
              </a:pPr>
              <a:r>
                <a:rPr lang="en-US" sz="2400" b="true">
                  <a:solidFill>
                    <a:srgbClr val="FFFFFF"/>
                  </a:solidFill>
                  <a:latin typeface="Raleway Bold"/>
                  <a:ea typeface="Raleway Bold"/>
                  <a:cs typeface="Raleway Bold"/>
                  <a:sym typeface="Raleway Bold"/>
                </a:rPr>
                <a:t>Recommendation</a:t>
              </a:r>
              <a:r>
                <a:rPr lang="en-US" sz="2400">
                  <a:solidFill>
                    <a:srgbClr val="FFFFFF"/>
                  </a:solidFill>
                  <a:latin typeface="Raleway"/>
                  <a:ea typeface="Raleway"/>
                  <a:cs typeface="Raleway"/>
                  <a:sym typeface="Raleway"/>
                </a:rPr>
                <a:t> : Introduce loyalty renewal benefits at 3.5 years to retain mid-tenure clients.</a:t>
              </a:r>
            </a:p>
          </p:txBody>
        </p:sp>
      </p:grpSp>
    </p:spTree>
  </p:cSld>
  <p:clrMapOvr>
    <a:masterClrMapping/>
  </p:clrMapOvr>
</p:sld>
</file>

<file path=ppt/slides/slide6.xml><?xml version="1.0" encoding="utf-8"?>
<p:sld xmlns:p="http://schemas.openxmlformats.org/presentationml/2006/main" xmlns:a="http://schemas.openxmlformats.org/drawingml/2006/main">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5335301" y="6498984"/>
            <a:ext cx="5905397" cy="59053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5" id="5"/>
          <p:cNvSpPr txBox="true"/>
          <p:nvPr/>
        </p:nvSpPr>
        <p:spPr>
          <a:xfrm rot="0">
            <a:off x="5148096" y="934641"/>
            <a:ext cx="9084614"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 KEY AREAS OF ANALYSIS</a:t>
            </a:r>
          </a:p>
        </p:txBody>
      </p:sp>
      <p:grpSp>
        <p:nvGrpSpPr>
          <p:cNvPr name="Group 6" id="6"/>
          <p:cNvGrpSpPr/>
          <p:nvPr/>
        </p:nvGrpSpPr>
        <p:grpSpPr>
          <a:xfrm rot="0">
            <a:off x="1943309" y="2646334"/>
            <a:ext cx="15475137" cy="5335991"/>
            <a:chOff x="0" y="0"/>
            <a:chExt cx="20633516" cy="7114655"/>
          </a:xfrm>
        </p:grpSpPr>
        <p:sp>
          <p:nvSpPr>
            <p:cNvPr name="TextBox 7" id="7"/>
            <p:cNvSpPr txBox="true"/>
            <p:nvPr/>
          </p:nvSpPr>
          <p:spPr>
            <a:xfrm rot="0">
              <a:off x="0" y="-57150"/>
              <a:ext cx="20458768" cy="2433066"/>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4. Product Usage &amp; Churn</a:t>
              </a:r>
            </a:p>
            <a:p>
              <a:pPr algn="l">
                <a:lnSpc>
                  <a:spcPts val="3888"/>
                </a:lnSpc>
              </a:pPr>
              <a:r>
                <a:rPr lang="en-US" sz="2400">
                  <a:solidFill>
                    <a:srgbClr val="FFFFFF"/>
                  </a:solidFill>
                  <a:latin typeface="Raleway"/>
                  <a:ea typeface="Raleway"/>
                  <a:cs typeface="Raleway"/>
                  <a:sym typeface="Raleway"/>
                </a:rPr>
                <a:t> → 1-product users = 28% churn; 2-product users = 7% churn (most stable).</a:t>
              </a:r>
            </a:p>
            <a:p>
              <a:pPr algn="l">
                <a:lnSpc>
                  <a:spcPts val="3888"/>
                </a:lnSpc>
              </a:pPr>
              <a:r>
                <a:rPr lang="en-US" sz="2400" b="true">
                  <a:solidFill>
                    <a:srgbClr val="FFFFFF"/>
                  </a:solidFill>
                  <a:latin typeface="Raleway Bold"/>
                  <a:ea typeface="Raleway Bold"/>
                  <a:cs typeface="Raleway Bold"/>
                  <a:sym typeface="Raleway Bold"/>
                </a:rPr>
                <a:t>Recommendation </a:t>
              </a:r>
              <a:r>
                <a:rPr lang="en-US" sz="2400">
                  <a:solidFill>
                    <a:srgbClr val="FFFFFF"/>
                  </a:solidFill>
                  <a:latin typeface="Raleway"/>
                  <a:ea typeface="Raleway"/>
                  <a:cs typeface="Raleway"/>
                  <a:sym typeface="Raleway"/>
                </a:rPr>
                <a:t>: Promote cross-sell bundles (Savings → Card → Loan) to move users into the 2-product segment.</a:t>
              </a:r>
            </a:p>
          </p:txBody>
        </p:sp>
        <p:sp>
          <p:nvSpPr>
            <p:cNvPr name="TextBox 8" id="8"/>
            <p:cNvSpPr txBox="true"/>
            <p:nvPr/>
          </p:nvSpPr>
          <p:spPr>
            <a:xfrm rot="0">
              <a:off x="0" y="2635771"/>
              <a:ext cx="20633516" cy="1785366"/>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5. Regional Performance</a:t>
              </a:r>
            </a:p>
            <a:p>
              <a:pPr algn="l">
                <a:lnSpc>
                  <a:spcPts val="3888"/>
                </a:lnSpc>
              </a:pPr>
              <a:r>
                <a:rPr lang="en-US" sz="2400">
                  <a:solidFill>
                    <a:srgbClr val="FFFFFF"/>
                  </a:solidFill>
                  <a:latin typeface="Raleway"/>
                  <a:ea typeface="Raleway"/>
                  <a:cs typeface="Raleway"/>
                  <a:sym typeface="Raleway"/>
                </a:rPr>
                <a:t> → Germany = highest churn (32%); France &amp; Spain = stable (~16%).</a:t>
              </a:r>
            </a:p>
            <a:p>
              <a:pPr algn="l">
                <a:lnSpc>
                  <a:spcPts val="3888"/>
                </a:lnSpc>
              </a:pPr>
              <a:r>
                <a:rPr lang="en-US" sz="2400" b="true">
                  <a:solidFill>
                    <a:srgbClr val="FFFFFF"/>
                  </a:solidFill>
                  <a:latin typeface="Raleway Bold"/>
                  <a:ea typeface="Raleway Bold"/>
                  <a:cs typeface="Raleway Bold"/>
                  <a:sym typeface="Raleway Bold"/>
                </a:rPr>
                <a:t>Recommendation</a:t>
              </a:r>
              <a:r>
                <a:rPr lang="en-US" sz="2400">
                  <a:solidFill>
                    <a:srgbClr val="FFFFFF"/>
                  </a:solidFill>
                  <a:latin typeface="Raleway"/>
                  <a:ea typeface="Raleway"/>
                  <a:cs typeface="Raleway"/>
                  <a:sym typeface="Raleway"/>
                </a:rPr>
                <a:t> : Improve Germany’s service experience and maintain France/Spain engagement models.</a:t>
              </a:r>
            </a:p>
          </p:txBody>
        </p:sp>
        <p:sp>
          <p:nvSpPr>
            <p:cNvPr name="TextBox 9" id="9"/>
            <p:cNvSpPr txBox="true"/>
            <p:nvPr/>
          </p:nvSpPr>
          <p:spPr>
            <a:xfrm rot="0">
              <a:off x="112121" y="5237468"/>
              <a:ext cx="20209127" cy="1877187"/>
            </a:xfrm>
            <a:prstGeom prst="rect">
              <a:avLst/>
            </a:prstGeom>
          </p:spPr>
          <p:txBody>
            <a:bodyPr anchor="t" rtlCol="false" tIns="0" lIns="0" bIns="0" rIns="0">
              <a:spAutoFit/>
            </a:bodyPr>
            <a:lstStyle/>
            <a:p>
              <a:pPr algn="l">
                <a:lnSpc>
                  <a:spcPts val="3888"/>
                </a:lnSpc>
              </a:pPr>
              <a:r>
                <a:rPr lang="en-US" sz="2400" b="true">
                  <a:solidFill>
                    <a:srgbClr val="C6408A"/>
                  </a:solidFill>
                  <a:latin typeface="Raleway Bold"/>
                  <a:ea typeface="Raleway Bold"/>
                  <a:cs typeface="Raleway Bold"/>
                  <a:sym typeface="Raleway Bold"/>
                </a:rPr>
                <a:t>6. Credit Card Ownership</a:t>
              </a:r>
            </a:p>
            <a:p>
              <a:pPr algn="l">
                <a:lnSpc>
                  <a:spcPts val="3888"/>
                </a:lnSpc>
              </a:pPr>
              <a:r>
                <a:rPr lang="en-US" sz="2400">
                  <a:solidFill>
                    <a:srgbClr val="FFFFFF"/>
                  </a:solidFill>
                  <a:latin typeface="Raleway"/>
                  <a:ea typeface="Raleway"/>
                  <a:cs typeface="Raleway"/>
                  <a:sym typeface="Raleway"/>
                </a:rPr>
                <a:t> → Similar churn (~20%) for card holders and non-holders — card ownership alone doesn’t drive loyalty.</a:t>
              </a:r>
            </a:p>
            <a:p>
              <a:pPr algn="l">
                <a:lnSpc>
                  <a:spcPts val="3888"/>
                </a:lnSpc>
              </a:pPr>
              <a:r>
                <a:rPr lang="en-US" sz="2400" b="true">
                  <a:solidFill>
                    <a:srgbClr val="FFFFFF"/>
                  </a:solidFill>
                  <a:latin typeface="Raleway Bold"/>
                  <a:ea typeface="Raleway Bold"/>
                  <a:cs typeface="Raleway Bold"/>
                  <a:sym typeface="Raleway Bold"/>
                </a:rPr>
                <a:t>Recommendation</a:t>
              </a:r>
              <a:r>
                <a:rPr lang="en-US" sz="2400">
                  <a:solidFill>
                    <a:srgbClr val="FFFFFF"/>
                  </a:solidFill>
                  <a:latin typeface="Raleway"/>
                  <a:ea typeface="Raleway"/>
                  <a:cs typeface="Raleway"/>
                  <a:sym typeface="Raleway"/>
                </a:rPr>
                <a:t> : Add reward-based engagement and cashback programs to credit cards.</a:t>
              </a:r>
            </a:p>
          </p:txBody>
        </p:sp>
      </p:gr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5702237" y="5532120"/>
            <a:ext cx="5905397" cy="59053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5E9">
                    <a:alpha val="100000"/>
                  </a:srgbClr>
                </a:gs>
                <a:gs pos="100000">
                  <a:srgbClr val="E7E8E4">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212"/>
                </a:lnSpc>
              </a:pPr>
            </a:p>
          </p:txBody>
        </p:sp>
      </p:grpSp>
      <p:sp>
        <p:nvSpPr>
          <p:cNvPr name="TextBox 5" id="5"/>
          <p:cNvSpPr txBox="true"/>
          <p:nvPr/>
        </p:nvSpPr>
        <p:spPr>
          <a:xfrm rot="0">
            <a:off x="4208672" y="1171575"/>
            <a:ext cx="9889706"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OVERALL CUSTOMER OVERVIEW</a:t>
            </a:r>
          </a:p>
        </p:txBody>
      </p:sp>
      <p:sp>
        <p:nvSpPr>
          <p:cNvPr name="TextBox 6" id="6"/>
          <p:cNvSpPr txBox="true"/>
          <p:nvPr/>
        </p:nvSpPr>
        <p:spPr>
          <a:xfrm rot="0">
            <a:off x="4427154" y="2411349"/>
            <a:ext cx="9802045" cy="5273802"/>
          </a:xfrm>
          <a:prstGeom prst="rect">
            <a:avLst/>
          </a:prstGeom>
        </p:spPr>
        <p:txBody>
          <a:bodyPr anchor="t" rtlCol="false" tIns="0" lIns="0" bIns="0" rIns="0">
            <a:spAutoFit/>
          </a:bodyPr>
          <a:lstStyle/>
          <a:p>
            <a:pPr algn="just">
              <a:lnSpc>
                <a:spcPts val="4704"/>
              </a:lnSpc>
            </a:pPr>
          </a:p>
          <a:p>
            <a:pPr algn="just">
              <a:lnSpc>
                <a:spcPts val="4704"/>
              </a:lnSpc>
            </a:pPr>
            <a:r>
              <a:rPr lang="en-US" sz="2400">
                <a:solidFill>
                  <a:srgbClr val="FFFFFF"/>
                </a:solidFill>
                <a:latin typeface="Raleway"/>
                <a:ea typeface="Raleway"/>
                <a:cs typeface="Raleway"/>
                <a:sym typeface="Raleway"/>
              </a:rPr>
              <a:t> • 51.5% inactive accounts → low engagement</a:t>
            </a:r>
          </a:p>
          <a:p>
            <a:pPr algn="just">
              <a:lnSpc>
                <a:spcPts val="4704"/>
              </a:lnSpc>
            </a:pPr>
            <a:r>
              <a:rPr lang="en-US" sz="2400">
                <a:solidFill>
                  <a:srgbClr val="FFFFFF"/>
                </a:solidFill>
                <a:latin typeface="Raleway"/>
                <a:ea typeface="Raleway"/>
                <a:cs typeface="Raleway"/>
                <a:sym typeface="Raleway"/>
              </a:rPr>
              <a:t> • 4,000 zero-balance accounts → weak primary usage</a:t>
            </a:r>
          </a:p>
          <a:p>
            <a:pPr algn="just">
              <a:lnSpc>
                <a:spcPts val="4704"/>
              </a:lnSpc>
            </a:pPr>
            <a:r>
              <a:rPr lang="en-US" sz="2400">
                <a:solidFill>
                  <a:srgbClr val="FFFFFF"/>
                </a:solidFill>
                <a:latin typeface="Raleway"/>
                <a:ea typeface="Raleway"/>
                <a:cs typeface="Raleway"/>
                <a:sym typeface="Raleway"/>
              </a:rPr>
              <a:t> • Churn rate = 20.4% (~2,000 customers; ₹185.6M impact)</a:t>
            </a:r>
          </a:p>
          <a:p>
            <a:pPr algn="just">
              <a:lnSpc>
                <a:spcPts val="4704"/>
              </a:lnSpc>
            </a:pPr>
            <a:r>
              <a:rPr lang="en-US" sz="2400">
                <a:solidFill>
                  <a:srgbClr val="FFFFFF"/>
                </a:solidFill>
                <a:latin typeface="Raleway"/>
                <a:ea typeface="Raleway"/>
                <a:cs typeface="Raleway"/>
                <a:sym typeface="Raleway"/>
              </a:rPr>
              <a:t> • Average tenure = 4.8 years</a:t>
            </a:r>
          </a:p>
          <a:p>
            <a:pPr algn="just">
              <a:lnSpc>
                <a:spcPts val="4704"/>
              </a:lnSpc>
            </a:pPr>
            <a:r>
              <a:rPr lang="en-US" sz="2400">
                <a:solidFill>
                  <a:srgbClr val="FFFFFF"/>
                </a:solidFill>
                <a:latin typeface="Raleway"/>
                <a:ea typeface="Raleway"/>
                <a:cs typeface="Raleway"/>
                <a:sym typeface="Raleway"/>
              </a:rPr>
              <a:t> • Deposits ↑ 12–15% YoY | Acquisition ↑ 10–12% YoY</a:t>
            </a:r>
          </a:p>
          <a:p>
            <a:pPr algn="just">
              <a:lnSpc>
                <a:spcPts val="4704"/>
              </a:lnSpc>
            </a:pPr>
            <a:r>
              <a:rPr lang="en-US" sz="2400">
                <a:solidFill>
                  <a:srgbClr val="FFFFFF"/>
                </a:solidFill>
                <a:latin typeface="Raleway"/>
                <a:ea typeface="Raleway"/>
                <a:cs typeface="Raleway"/>
                <a:sym typeface="Raleway"/>
              </a:rPr>
              <a:t> • 50% cust</a:t>
            </a:r>
            <a:r>
              <a:rPr lang="en-US" sz="2400">
                <a:solidFill>
                  <a:srgbClr val="FFFFFF"/>
                </a:solidFill>
                <a:latin typeface="Raleway"/>
                <a:ea typeface="Raleway"/>
                <a:cs typeface="Raleway"/>
                <a:sym typeface="Raleway"/>
              </a:rPr>
              <a:t>om</a:t>
            </a:r>
            <a:r>
              <a:rPr lang="en-US" sz="2400">
                <a:solidFill>
                  <a:srgbClr val="FFFFFF"/>
                </a:solidFill>
                <a:latin typeface="Raleway"/>
                <a:ea typeface="Raleway"/>
                <a:cs typeface="Raleway"/>
                <a:sym typeface="Raleway"/>
              </a:rPr>
              <a:t>ers us</a:t>
            </a:r>
            <a:r>
              <a:rPr lang="en-US" sz="2400">
                <a:solidFill>
                  <a:srgbClr val="FFFFFF"/>
                </a:solidFill>
                <a:latin typeface="Raleway"/>
                <a:ea typeface="Raleway"/>
                <a:cs typeface="Raleway"/>
                <a:sym typeface="Raleway"/>
              </a:rPr>
              <a:t>e</a:t>
            </a:r>
            <a:r>
              <a:rPr lang="en-US" sz="2400">
                <a:solidFill>
                  <a:srgbClr val="FFFFFF"/>
                </a:solidFill>
                <a:latin typeface="Raleway"/>
                <a:ea typeface="Raleway"/>
                <a:cs typeface="Raleway"/>
                <a:sym typeface="Raleway"/>
              </a:rPr>
              <a:t> </a:t>
            </a:r>
            <a:r>
              <a:rPr lang="en-US" sz="2400">
                <a:solidFill>
                  <a:srgbClr val="FFFFFF"/>
                </a:solidFill>
                <a:latin typeface="Raleway"/>
                <a:ea typeface="Raleway"/>
                <a:cs typeface="Raleway"/>
                <a:sym typeface="Raleway"/>
              </a:rPr>
              <a:t>on</a:t>
            </a:r>
            <a:r>
              <a:rPr lang="en-US" sz="2400">
                <a:solidFill>
                  <a:srgbClr val="FFFFFF"/>
                </a:solidFill>
                <a:latin typeface="Raleway"/>
                <a:ea typeface="Raleway"/>
                <a:cs typeface="Raleway"/>
                <a:sym typeface="Raleway"/>
              </a:rPr>
              <a:t>ly</a:t>
            </a:r>
            <a:r>
              <a:rPr lang="en-US" sz="2400">
                <a:solidFill>
                  <a:srgbClr val="FFFFFF"/>
                </a:solidFill>
                <a:latin typeface="Raleway"/>
                <a:ea typeface="Raleway"/>
                <a:cs typeface="Raleway"/>
                <a:sym typeface="Raleway"/>
              </a:rPr>
              <a:t> </a:t>
            </a:r>
            <a:r>
              <a:rPr lang="en-US" sz="2400">
                <a:solidFill>
                  <a:srgbClr val="FFFFFF"/>
                </a:solidFill>
                <a:latin typeface="Raleway"/>
                <a:ea typeface="Raleway"/>
                <a:cs typeface="Raleway"/>
                <a:sym typeface="Raleway"/>
              </a:rPr>
              <a:t>1 service → cross-sell potential</a:t>
            </a:r>
          </a:p>
          <a:p>
            <a:pPr algn="just">
              <a:lnSpc>
                <a:spcPts val="4704"/>
              </a:lnSpc>
            </a:pPr>
            <a:r>
              <a:rPr lang="en-US" sz="2400">
                <a:solidFill>
                  <a:srgbClr val="FFFFFF"/>
                </a:solidFill>
                <a:latin typeface="Raleway"/>
                <a:ea typeface="Raleway"/>
                <a:cs typeface="Raleway"/>
                <a:sym typeface="Raleway"/>
              </a:rPr>
              <a:t> • Majority: Adult &amp; Young Adult age groups</a:t>
            </a:r>
          </a:p>
          <a:p>
            <a:pPr algn="just">
              <a:lnSpc>
                <a:spcPts val="4704"/>
              </a:lnSpc>
            </a:pPr>
            <a:r>
              <a:rPr lang="en-US" sz="2400">
                <a:solidFill>
                  <a:srgbClr val="FFFFFF"/>
                </a:solidFill>
                <a:latin typeface="Raleway"/>
                <a:ea typeface="Raleway"/>
                <a:cs typeface="Raleway"/>
                <a:sym typeface="Raleway"/>
              </a:rPr>
              <a:t> • 1K Fair-score customers without credit cards → upsell opportunity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11908" y="2700168"/>
            <a:ext cx="8235830" cy="4632654"/>
          </a:xfrm>
          <a:custGeom>
            <a:avLst/>
            <a:gdLst/>
            <a:ahLst/>
            <a:cxnLst/>
            <a:rect r="r" b="b" t="t" l="l"/>
            <a:pathLst>
              <a:path h="4632654" w="8235830">
                <a:moveTo>
                  <a:pt x="0" y="0"/>
                </a:moveTo>
                <a:lnTo>
                  <a:pt x="8235830" y="0"/>
                </a:lnTo>
                <a:lnTo>
                  <a:pt x="8235830" y="4632654"/>
                </a:lnTo>
                <a:lnTo>
                  <a:pt x="0" y="4632654"/>
                </a:lnTo>
                <a:lnTo>
                  <a:pt x="0" y="0"/>
                </a:lnTo>
                <a:close/>
              </a:path>
            </a:pathLst>
          </a:custGeom>
          <a:blipFill>
            <a:blip r:embed="rId2"/>
            <a:stretch>
              <a:fillRect l="0" t="0" r="0" b="0"/>
            </a:stretch>
          </a:blipFill>
        </p:spPr>
      </p:sp>
      <p:sp>
        <p:nvSpPr>
          <p:cNvPr name="TextBox 3" id="3"/>
          <p:cNvSpPr txBox="true"/>
          <p:nvPr/>
        </p:nvSpPr>
        <p:spPr>
          <a:xfrm rot="0">
            <a:off x="2243855" y="9017559"/>
            <a:ext cx="2990767" cy="258043"/>
          </a:xfrm>
          <a:prstGeom prst="rect">
            <a:avLst/>
          </a:prstGeom>
        </p:spPr>
        <p:txBody>
          <a:bodyPr anchor="t" rtlCol="false" tIns="0" lIns="0" bIns="0" rIns="0">
            <a:spAutoFit/>
          </a:bodyPr>
          <a:lstStyle/>
          <a:p>
            <a:pPr algn="l">
              <a:lnSpc>
                <a:spcPts val="2053"/>
              </a:lnSpc>
              <a:spcBef>
                <a:spcPct val="0"/>
              </a:spcBef>
            </a:pPr>
            <a:r>
              <a:rPr lang="en-US" b="true" sz="1466">
                <a:solidFill>
                  <a:srgbClr val="3D2882"/>
                </a:solidFill>
                <a:latin typeface="Raleway Bold"/>
                <a:ea typeface="Raleway Bold"/>
                <a:cs typeface="Raleway Bold"/>
                <a:sym typeface="Raleway Bold"/>
              </a:rPr>
              <a:t>WWW.REALLYGREATSITE.COM</a:t>
            </a:r>
          </a:p>
        </p:txBody>
      </p:sp>
      <p:sp>
        <p:nvSpPr>
          <p:cNvPr name="TextBox 4" id="4"/>
          <p:cNvSpPr txBox="true"/>
          <p:nvPr/>
        </p:nvSpPr>
        <p:spPr>
          <a:xfrm rot="0">
            <a:off x="4199147" y="658770"/>
            <a:ext cx="9889706"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COUNTRY INSIGHTS: FRANCE</a:t>
            </a:r>
          </a:p>
        </p:txBody>
      </p:sp>
      <p:sp>
        <p:nvSpPr>
          <p:cNvPr name="TextBox 5" id="5"/>
          <p:cNvSpPr txBox="true"/>
          <p:nvPr/>
        </p:nvSpPr>
        <p:spPr>
          <a:xfrm rot="0">
            <a:off x="8967577" y="3465444"/>
            <a:ext cx="9802045" cy="2911602"/>
          </a:xfrm>
          <a:prstGeom prst="rect">
            <a:avLst/>
          </a:prstGeom>
        </p:spPr>
        <p:txBody>
          <a:bodyPr anchor="t" rtlCol="false" tIns="0" lIns="0" bIns="0" rIns="0">
            <a:spAutoFit/>
          </a:bodyPr>
          <a:lstStyle/>
          <a:p>
            <a:pPr algn="just">
              <a:lnSpc>
                <a:spcPts val="4704"/>
              </a:lnSpc>
            </a:pPr>
            <a:r>
              <a:rPr lang="en-US" sz="2400">
                <a:solidFill>
                  <a:srgbClr val="FFFFFF"/>
                </a:solidFill>
                <a:latin typeface="Raleway"/>
                <a:ea typeface="Raleway"/>
                <a:cs typeface="Raleway"/>
                <a:sym typeface="Raleway"/>
              </a:rPr>
              <a:t>• ~50% of total customers; largest deposit base</a:t>
            </a:r>
          </a:p>
          <a:p>
            <a:pPr algn="just">
              <a:lnSpc>
                <a:spcPts val="4704"/>
              </a:lnSpc>
            </a:pPr>
            <a:r>
              <a:rPr lang="en-US" sz="2400">
                <a:solidFill>
                  <a:srgbClr val="FFFFFF"/>
                </a:solidFill>
                <a:latin typeface="Raleway"/>
                <a:ea typeface="Raleway"/>
                <a:cs typeface="Raleway"/>
                <a:sym typeface="Raleway"/>
              </a:rPr>
              <a:t> • Churn: ~16% (below overall rate)</a:t>
            </a:r>
          </a:p>
          <a:p>
            <a:pPr algn="just">
              <a:lnSpc>
                <a:spcPts val="4704"/>
              </a:lnSpc>
            </a:pPr>
            <a:r>
              <a:rPr lang="en-US" sz="2400">
                <a:solidFill>
                  <a:srgbClr val="FFFFFF"/>
                </a:solidFill>
                <a:latin typeface="Raleway"/>
                <a:ea typeface="Raleway"/>
                <a:cs typeface="Raleway"/>
                <a:sym typeface="Raleway"/>
              </a:rPr>
              <a:t> • 90% Adults &amp; Young Adults</a:t>
            </a:r>
          </a:p>
          <a:p>
            <a:pPr algn="just">
              <a:lnSpc>
                <a:spcPts val="4704"/>
              </a:lnSpc>
            </a:pPr>
            <a:r>
              <a:rPr lang="en-US" sz="2400">
                <a:solidFill>
                  <a:srgbClr val="FFFFFF"/>
                </a:solidFill>
                <a:latin typeface="Raleway"/>
                <a:ea typeface="Raleway"/>
                <a:cs typeface="Raleway"/>
                <a:sym typeface="Raleway"/>
              </a:rPr>
              <a:t> • 50% o</a:t>
            </a:r>
            <a:r>
              <a:rPr lang="en-US" sz="2400">
                <a:solidFill>
                  <a:srgbClr val="FFFFFF"/>
                </a:solidFill>
                <a:latin typeface="Raleway"/>
                <a:ea typeface="Raleway"/>
                <a:cs typeface="Raleway"/>
                <a:sym typeface="Raleway"/>
              </a:rPr>
              <a:t>f</a:t>
            </a:r>
            <a:r>
              <a:rPr lang="en-US" sz="2400">
                <a:solidFill>
                  <a:srgbClr val="FFFFFF"/>
                </a:solidFill>
                <a:latin typeface="Raleway"/>
                <a:ea typeface="Raleway"/>
                <a:cs typeface="Raleway"/>
                <a:sym typeface="Raleway"/>
              </a:rPr>
              <a:t> all </a:t>
            </a:r>
            <a:r>
              <a:rPr lang="en-US" sz="2400">
                <a:solidFill>
                  <a:srgbClr val="FFFFFF"/>
                </a:solidFill>
                <a:latin typeface="Raleway"/>
                <a:ea typeface="Raleway"/>
                <a:cs typeface="Raleway"/>
                <a:sym typeface="Raleway"/>
              </a:rPr>
              <a:t>4-</a:t>
            </a:r>
            <a:r>
              <a:rPr lang="en-US" sz="2400">
                <a:solidFill>
                  <a:srgbClr val="FFFFFF"/>
                </a:solidFill>
                <a:latin typeface="Raleway"/>
                <a:ea typeface="Raleway"/>
                <a:cs typeface="Raleway"/>
                <a:sym typeface="Raleway"/>
              </a:rPr>
              <a:t>service users from France → strong product usage</a:t>
            </a:r>
          </a:p>
          <a:p>
            <a:pPr algn="just">
              <a:lnSpc>
                <a:spcPts val="4704"/>
              </a:lnSpc>
            </a:pPr>
            <a:r>
              <a:rPr lang="en-US" sz="2400">
                <a:solidFill>
                  <a:srgbClr val="FFFFFF"/>
                </a:solidFill>
                <a:latin typeface="Raleway"/>
                <a:ea typeface="Raleway"/>
                <a:cs typeface="Raleway"/>
                <a:sym typeface="Raleway"/>
              </a:rPr>
              <a:t> • 2,000 zero-balance accounts → engagement gap</a:t>
            </a:r>
          </a:p>
        </p:txBody>
      </p:sp>
      <p:sp>
        <p:nvSpPr>
          <p:cNvPr name="TextBox 6" id="6"/>
          <p:cNvSpPr txBox="true"/>
          <p:nvPr/>
        </p:nvSpPr>
        <p:spPr>
          <a:xfrm rot="0">
            <a:off x="1869547" y="8190789"/>
            <a:ext cx="14196060" cy="167259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Recommendation:</a:t>
            </a:r>
          </a:p>
          <a:p>
            <a:pPr algn="l">
              <a:lnSpc>
                <a:spcPts val="3359"/>
              </a:lnSpc>
            </a:pPr>
            <a:r>
              <a:rPr lang="en-US" sz="2400">
                <a:solidFill>
                  <a:srgbClr val="FFFFFF"/>
                </a:solidFill>
                <a:latin typeface="Raleway"/>
                <a:ea typeface="Raleway"/>
                <a:cs typeface="Raleway"/>
                <a:sym typeface="Raleway"/>
              </a:rPr>
              <a:t>Reactivation drives for zero-balance users; replicate France’s strong product penetration model.</a:t>
            </a:r>
          </a:p>
          <a:p>
            <a:pPr algn="l">
              <a:lnSpc>
                <a:spcPts val="3359"/>
              </a:lnSpc>
            </a:pPr>
          </a:p>
          <a:p>
            <a:pPr algn="l">
              <a:lnSpc>
                <a:spcPts val="3359"/>
              </a:lnSpc>
              <a:spcBef>
                <a:spcPct val="0"/>
              </a:spcBef>
            </a:pPr>
            <a:r>
              <a:rPr lang="en-US" b="true" sz="2400">
                <a:solidFill>
                  <a:srgbClr val="C6408A"/>
                </a:solidFill>
                <a:latin typeface="Raleway Bold"/>
                <a:ea typeface="Raleway Bold"/>
                <a:cs typeface="Raleway Bold"/>
                <a:sym typeface="Raleway Bold"/>
              </a:rPr>
              <a:t>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C2F6F">
                <a:alpha val="100000"/>
              </a:srgbClr>
            </a:gs>
            <a:gs pos="100000">
              <a:srgbClr val="490F3E">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92445" y="2301273"/>
            <a:ext cx="8503707" cy="4762076"/>
          </a:xfrm>
          <a:custGeom>
            <a:avLst/>
            <a:gdLst/>
            <a:ahLst/>
            <a:cxnLst/>
            <a:rect r="r" b="b" t="t" l="l"/>
            <a:pathLst>
              <a:path h="4762076" w="8503707">
                <a:moveTo>
                  <a:pt x="0" y="0"/>
                </a:moveTo>
                <a:lnTo>
                  <a:pt x="8503707" y="0"/>
                </a:lnTo>
                <a:lnTo>
                  <a:pt x="8503707" y="4762076"/>
                </a:lnTo>
                <a:lnTo>
                  <a:pt x="0" y="4762076"/>
                </a:lnTo>
                <a:lnTo>
                  <a:pt x="0" y="0"/>
                </a:lnTo>
                <a:close/>
              </a:path>
            </a:pathLst>
          </a:custGeom>
          <a:blipFill>
            <a:blip r:embed="rId2"/>
            <a:stretch>
              <a:fillRect l="0" t="0" r="0" b="0"/>
            </a:stretch>
          </a:blipFill>
        </p:spPr>
      </p:sp>
      <p:sp>
        <p:nvSpPr>
          <p:cNvPr name="TextBox 3" id="3"/>
          <p:cNvSpPr txBox="true"/>
          <p:nvPr/>
        </p:nvSpPr>
        <p:spPr>
          <a:xfrm rot="0">
            <a:off x="4199147" y="658770"/>
            <a:ext cx="9889706" cy="1126281"/>
          </a:xfrm>
          <a:prstGeom prst="rect">
            <a:avLst/>
          </a:prstGeom>
        </p:spPr>
        <p:txBody>
          <a:bodyPr anchor="t" rtlCol="false" tIns="0" lIns="0" bIns="0" rIns="0">
            <a:spAutoFit/>
          </a:bodyPr>
          <a:lstStyle/>
          <a:p>
            <a:pPr algn="l">
              <a:lnSpc>
                <a:spcPts val="8315"/>
              </a:lnSpc>
            </a:pPr>
            <a:r>
              <a:rPr lang="en-US" sz="8315" b="true">
                <a:solidFill>
                  <a:srgbClr val="FFFFFF"/>
                </a:solidFill>
                <a:latin typeface="Bebas Neue Bold"/>
                <a:ea typeface="Bebas Neue Bold"/>
                <a:cs typeface="Bebas Neue Bold"/>
                <a:sym typeface="Bebas Neue Bold"/>
              </a:rPr>
              <a:t>COUNTRY INSIGHTS: GERMANY</a:t>
            </a:r>
          </a:p>
        </p:txBody>
      </p:sp>
      <p:sp>
        <p:nvSpPr>
          <p:cNvPr name="TextBox 4" id="4"/>
          <p:cNvSpPr txBox="true"/>
          <p:nvPr/>
        </p:nvSpPr>
        <p:spPr>
          <a:xfrm rot="0">
            <a:off x="9244981" y="3093160"/>
            <a:ext cx="9802045" cy="2911602"/>
          </a:xfrm>
          <a:prstGeom prst="rect">
            <a:avLst/>
          </a:prstGeom>
        </p:spPr>
        <p:txBody>
          <a:bodyPr anchor="t" rtlCol="false" tIns="0" lIns="0" bIns="0" rIns="0">
            <a:spAutoFit/>
          </a:bodyPr>
          <a:lstStyle/>
          <a:p>
            <a:pPr algn="just">
              <a:lnSpc>
                <a:spcPts val="4704"/>
              </a:lnSpc>
            </a:pPr>
            <a:r>
              <a:rPr lang="en-US" sz="2400">
                <a:solidFill>
                  <a:srgbClr val="FFFFFF"/>
                </a:solidFill>
                <a:latin typeface="Raleway"/>
                <a:ea typeface="Raleway"/>
                <a:cs typeface="Raleway"/>
                <a:sym typeface="Raleway"/>
              </a:rPr>
              <a:t>• ~30% of total customers</a:t>
            </a:r>
          </a:p>
          <a:p>
            <a:pPr algn="just">
              <a:lnSpc>
                <a:spcPts val="4704"/>
              </a:lnSpc>
            </a:pPr>
            <a:r>
              <a:rPr lang="en-US" sz="2400">
                <a:solidFill>
                  <a:srgbClr val="FFFFFF"/>
                </a:solidFill>
                <a:latin typeface="Raleway"/>
                <a:ea typeface="Raleway"/>
                <a:cs typeface="Raleway"/>
                <a:sym typeface="Raleway"/>
              </a:rPr>
              <a:t> • No zero-balance accounts → active base</a:t>
            </a:r>
          </a:p>
          <a:p>
            <a:pPr algn="just">
              <a:lnSpc>
                <a:spcPts val="4704"/>
              </a:lnSpc>
            </a:pPr>
            <a:r>
              <a:rPr lang="en-US" sz="2400">
                <a:solidFill>
                  <a:srgbClr val="FFFFFF"/>
                </a:solidFill>
                <a:latin typeface="Raleway"/>
                <a:ea typeface="Raleway"/>
                <a:cs typeface="Raleway"/>
                <a:sym typeface="Raleway"/>
              </a:rPr>
              <a:t> • Highest churn: 32.4%</a:t>
            </a:r>
          </a:p>
          <a:p>
            <a:pPr algn="just">
              <a:lnSpc>
                <a:spcPts val="4704"/>
              </a:lnSpc>
            </a:pPr>
            <a:r>
              <a:rPr lang="en-US" sz="2400">
                <a:solidFill>
                  <a:srgbClr val="FFFFFF"/>
                </a:solidFill>
                <a:latin typeface="Raleway"/>
                <a:ea typeface="Raleway"/>
                <a:cs typeface="Raleway"/>
                <a:sym typeface="Raleway"/>
              </a:rPr>
              <a:t> • Poor credit users hold many cards → potential credit risk</a:t>
            </a:r>
          </a:p>
          <a:p>
            <a:pPr algn="just">
              <a:lnSpc>
                <a:spcPts val="4704"/>
              </a:lnSpc>
            </a:pPr>
            <a:r>
              <a:rPr lang="en-US" sz="2400">
                <a:solidFill>
                  <a:srgbClr val="FFFFFF"/>
                </a:solidFill>
                <a:latin typeface="Raleway"/>
                <a:ea typeface="Raleway"/>
                <a:cs typeface="Raleway"/>
                <a:sym typeface="Raleway"/>
              </a:rPr>
              <a:t> • 45% o</a:t>
            </a:r>
            <a:r>
              <a:rPr lang="en-US" sz="2400">
                <a:solidFill>
                  <a:srgbClr val="FFFFFF"/>
                </a:solidFill>
                <a:latin typeface="Raleway"/>
                <a:ea typeface="Raleway"/>
                <a:cs typeface="Raleway"/>
                <a:sym typeface="Raleway"/>
              </a:rPr>
              <a:t>f</a:t>
            </a:r>
            <a:r>
              <a:rPr lang="en-US" sz="2400">
                <a:solidFill>
                  <a:srgbClr val="FFFFFF"/>
                </a:solidFill>
                <a:latin typeface="Raleway"/>
                <a:ea typeface="Raleway"/>
                <a:cs typeface="Raleway"/>
                <a:sym typeface="Raleway"/>
              </a:rPr>
              <a:t> </a:t>
            </a:r>
            <a:r>
              <a:rPr lang="en-US" sz="2400">
                <a:solidFill>
                  <a:srgbClr val="FFFFFF"/>
                </a:solidFill>
                <a:latin typeface="Raleway"/>
                <a:ea typeface="Raleway"/>
                <a:cs typeface="Raleway"/>
                <a:sym typeface="Raleway"/>
              </a:rPr>
              <a:t>4-</a:t>
            </a:r>
            <a:r>
              <a:rPr lang="en-US" sz="2400">
                <a:solidFill>
                  <a:srgbClr val="FFFFFF"/>
                </a:solidFill>
                <a:latin typeface="Raleway"/>
                <a:ea typeface="Raleway"/>
                <a:cs typeface="Raleway"/>
                <a:sym typeface="Raleway"/>
              </a:rPr>
              <a:t>service users still churn → experience issue</a:t>
            </a:r>
          </a:p>
        </p:txBody>
      </p:sp>
      <p:sp>
        <p:nvSpPr>
          <p:cNvPr name="TextBox 5" id="5"/>
          <p:cNvSpPr txBox="true"/>
          <p:nvPr/>
        </p:nvSpPr>
        <p:spPr>
          <a:xfrm rot="0">
            <a:off x="1898122" y="8240659"/>
            <a:ext cx="14196060" cy="834390"/>
          </a:xfrm>
          <a:prstGeom prst="rect">
            <a:avLst/>
          </a:prstGeom>
        </p:spPr>
        <p:txBody>
          <a:bodyPr anchor="t" rtlCol="false" tIns="0" lIns="0" bIns="0" rIns="0">
            <a:spAutoFit/>
          </a:bodyPr>
          <a:lstStyle/>
          <a:p>
            <a:pPr algn="l">
              <a:lnSpc>
                <a:spcPts val="3359"/>
              </a:lnSpc>
            </a:pPr>
            <a:r>
              <a:rPr lang="en-US" sz="2400" b="true">
                <a:solidFill>
                  <a:srgbClr val="C6408A"/>
                </a:solidFill>
                <a:latin typeface="Raleway Bold"/>
                <a:ea typeface="Raleway Bold"/>
                <a:cs typeface="Raleway Bold"/>
                <a:sym typeface="Raleway Bold"/>
              </a:rPr>
              <a:t>Recommendation:</a:t>
            </a:r>
          </a:p>
          <a:p>
            <a:pPr algn="l">
              <a:lnSpc>
                <a:spcPts val="3359"/>
              </a:lnSpc>
              <a:spcBef>
                <a:spcPct val="0"/>
              </a:spcBef>
            </a:pPr>
            <a:r>
              <a:rPr lang="en-US" sz="2400">
                <a:solidFill>
                  <a:srgbClr val="FFFFFF"/>
                </a:solidFill>
                <a:latin typeface="Raleway"/>
                <a:ea typeface="Raleway"/>
                <a:cs typeface="Raleway"/>
                <a:sym typeface="Raleway"/>
              </a:rPr>
              <a:t>Improve customer experience, fee transparency, and proactive support for high-value clients.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DAG4RBVp4Pc</dc:identifier>
  <dcterms:modified xsi:type="dcterms:W3CDTF">2011-08-01T06:04:30Z</dcterms:modified>
  <cp:revision>1</cp:revision>
  <dc:title>Purple Illustration Modern Data Analysis For Business Presentation</dc:title>
</cp:coreProperties>
</file>